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2.xml" ContentType="application/vnd.openxmlformats-officedocument.presentationml.tags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tags/tag4.xml" ContentType="application/vnd.openxmlformats-officedocument.presentationml.tags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tags/tag5.xml" ContentType="application/vnd.openxmlformats-officedocument.presentationml.tags+xml"/>
  <Override PartName="/ppt/theme/theme5.xml" ContentType="application/vnd.openxmlformats-officedocument.theme+xml"/>
  <Override PartName="/ppt/tags/tag6.xml" ContentType="application/vnd.openxmlformats-officedocument.presentationml.tags+xml"/>
  <Override PartName="/ppt/slideLayouts/slideLayout27.xml" ContentType="application/vnd.openxmlformats-officedocument.presentationml.slideLayout+xml"/>
  <Override PartName="/ppt/theme/theme6.xml" ContentType="application/vnd.openxmlformats-officedocument.theme+xml"/>
  <Override PartName="/ppt/tags/tag7.xml" ContentType="application/vnd.openxmlformats-officedocument.presentationml.tags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7.xml" ContentType="application/vnd.openxmlformats-officedocument.theme+xml"/>
  <Override PartName="/ppt/tags/tag8.xml" ContentType="application/vnd.openxmlformats-officedocument.presentationml.tags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8.xml" ContentType="application/vnd.openxmlformats-officedocument.them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slideLayouts/slideLayout48.xml" ContentType="application/vnd.openxmlformats-officedocument.presentationml.slideLayout+xml"/>
  <Override PartName="/ppt/theme/theme9.xml" ContentType="application/vnd.openxmlformats-officedocument.theme+xml"/>
  <Override PartName="/ppt/tags/tag14.xml" ContentType="application/vnd.openxmlformats-officedocument.presentationml.tags+xml"/>
  <Override PartName="/ppt/theme/theme10.xml" ContentType="application/vnd.openxmlformats-officedocument.them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3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4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5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6.xml" ContentType="application/vnd.openxmlformats-officedocument.presentationml.notesSlide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notesSlides/notesSlide7.xml" ContentType="application/vnd.openxmlformats-officedocument.presentationml.notesSlide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notesSlides/notesSlide8.xml" ContentType="application/vnd.openxmlformats-officedocument.presentationml.notesSlide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10">
  <p:sldMasterIdLst>
    <p:sldMasterId id="2147483660" r:id="rId1"/>
    <p:sldMasterId id="2147483673" r:id="rId2"/>
    <p:sldMasterId id="2147483676" r:id="rId3"/>
    <p:sldMasterId id="2147483679" r:id="rId4"/>
    <p:sldMasterId id="2147483691" r:id="rId5"/>
    <p:sldMasterId id="2147483693" r:id="rId6"/>
    <p:sldMasterId id="2147483695" r:id="rId7"/>
    <p:sldMasterId id="2147483722" r:id="rId8"/>
    <p:sldMasterId id="2147483733" r:id="rId9"/>
  </p:sldMasterIdLst>
  <p:notesMasterIdLst>
    <p:notesMasterId r:id="rId22"/>
  </p:notesMasterIdLst>
  <p:sldIdLst>
    <p:sldId id="264" r:id="rId10"/>
    <p:sldId id="478" r:id="rId11"/>
    <p:sldId id="513" r:id="rId12"/>
    <p:sldId id="511" r:id="rId13"/>
    <p:sldId id="512" r:id="rId14"/>
    <p:sldId id="456" r:id="rId15"/>
    <p:sldId id="514" r:id="rId16"/>
    <p:sldId id="516" r:id="rId17"/>
    <p:sldId id="521" r:id="rId18"/>
    <p:sldId id="517" r:id="rId19"/>
    <p:sldId id="518" r:id="rId20"/>
    <p:sldId id="520" r:id="rId21"/>
  </p:sldIdLst>
  <p:sldSz cx="12192000" cy="6858000"/>
  <p:notesSz cx="6854825" cy="9983788"/>
  <p:custDataLst>
    <p:tags r:id="rId23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A1BEA65A-F5AC-4546-A251-FDCF6CEB51DC}">
          <p14:sldIdLst>
            <p14:sldId id="264"/>
            <p14:sldId id="478"/>
            <p14:sldId id="513"/>
            <p14:sldId id="511"/>
            <p14:sldId id="512"/>
            <p14:sldId id="456"/>
            <p14:sldId id="514"/>
            <p14:sldId id="516"/>
            <p14:sldId id="521"/>
            <p14:sldId id="517"/>
            <p14:sldId id="518"/>
            <p14:sldId id="520"/>
          </p14:sldIdLst>
        </p14:section>
        <p14:section name="Приложения" id="{F6653C9F-7A50-433F-B6B6-41D45FDFD447}">
          <p14:sldIdLst/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72CC"/>
    <a:srgbClr val="0D0D0D"/>
    <a:srgbClr val="5B9B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190" autoAdjust="0"/>
    <p:restoredTop sz="86327" autoAdjust="0"/>
  </p:normalViewPr>
  <p:slideViewPr>
    <p:cSldViewPr snapToGrid="0">
      <p:cViewPr varScale="1">
        <p:scale>
          <a:sx n="102" d="100"/>
          <a:sy n="102" d="100"/>
        </p:scale>
        <p:origin x="730" y="77"/>
      </p:cViewPr>
      <p:guideLst/>
    </p:cSldViewPr>
  </p:slideViewPr>
  <p:notesTextViewPr>
    <p:cViewPr>
      <p:scale>
        <a:sx n="75" d="100"/>
        <a:sy n="75" d="100"/>
      </p:scale>
      <p:origin x="0" y="0"/>
    </p:cViewPr>
  </p:notesTextViewPr>
  <p:notesViewPr>
    <p:cSldViewPr snapToGrid="0">
      <p:cViewPr varScale="1">
        <p:scale>
          <a:sx n="91" d="100"/>
          <a:sy n="91" d="100"/>
        </p:scale>
        <p:origin x="3750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tags" Target="tags/tag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0424" cy="500923"/>
          </a:xfrm>
          <a:prstGeom prst="rect">
            <a:avLst/>
          </a:prstGeom>
        </p:spPr>
        <p:txBody>
          <a:bodyPr vert="horz" lIns="96206" tIns="48104" rIns="96206" bIns="48104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2815" y="0"/>
            <a:ext cx="2970424" cy="500923"/>
          </a:xfrm>
          <a:prstGeom prst="rect">
            <a:avLst/>
          </a:prstGeom>
        </p:spPr>
        <p:txBody>
          <a:bodyPr vert="horz" lIns="96206" tIns="48104" rIns="96206" bIns="48104" rtlCol="0"/>
          <a:lstStyle>
            <a:lvl1pPr algn="r">
              <a:defRPr sz="1300"/>
            </a:lvl1pPr>
          </a:lstStyle>
          <a:p>
            <a:fld id="{F5CFB6C6-81A6-4984-BC91-DFAC6370E157}" type="datetimeFigureOut">
              <a:rPr lang="ru-RU" smtClean="0"/>
              <a:t>19.10.2022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33388" y="1247775"/>
            <a:ext cx="5988050" cy="33686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206" tIns="48104" rIns="96206" bIns="48104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483" y="4804699"/>
            <a:ext cx="5483860" cy="3931116"/>
          </a:xfrm>
          <a:prstGeom prst="rect">
            <a:avLst/>
          </a:prstGeom>
        </p:spPr>
        <p:txBody>
          <a:bodyPr vert="horz" lIns="96206" tIns="48104" rIns="96206" bIns="48104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82867"/>
            <a:ext cx="2970424" cy="500922"/>
          </a:xfrm>
          <a:prstGeom prst="rect">
            <a:avLst/>
          </a:prstGeom>
        </p:spPr>
        <p:txBody>
          <a:bodyPr vert="horz" lIns="96206" tIns="48104" rIns="96206" bIns="48104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2815" y="9482867"/>
            <a:ext cx="2970424" cy="500922"/>
          </a:xfrm>
          <a:prstGeom prst="rect">
            <a:avLst/>
          </a:prstGeom>
        </p:spPr>
        <p:txBody>
          <a:bodyPr vert="horz" lIns="96206" tIns="48104" rIns="96206" bIns="48104" rtlCol="0" anchor="b"/>
          <a:lstStyle>
            <a:lvl1pPr algn="r">
              <a:defRPr sz="1300"/>
            </a:lvl1pPr>
          </a:lstStyle>
          <a:p>
            <a:fld id="{CCCBF865-2CF8-41E3-A051-440F9C7947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99906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62063">
              <a:defRPr/>
            </a:pPr>
            <a:fld id="{4BCF3ADD-A7E9-4F90-846B-6F8D243F787A}" type="slidenum">
              <a:rPr lang="ru-RU">
                <a:solidFill>
                  <a:prstClr val="black"/>
                </a:solidFill>
                <a:latin typeface="Calibri" panose="020F0502020204030204"/>
              </a:rPr>
              <a:pPr defTabSz="962063">
                <a:defRPr/>
              </a:pPr>
              <a:t>2</a:t>
            </a:fld>
            <a:endParaRPr lang="ru-RU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098866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CBF865-2CF8-41E3-A051-440F9C79479B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49578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62063">
              <a:defRPr/>
            </a:pPr>
            <a:fld id="{4BCF3ADD-A7E9-4F90-846B-6F8D243F787A}" type="slidenum">
              <a:rPr lang="ru-RU">
                <a:solidFill>
                  <a:prstClr val="black"/>
                </a:solidFill>
                <a:latin typeface="Calibri" panose="020F0502020204030204"/>
              </a:rPr>
              <a:pPr defTabSz="962063">
                <a:defRPr/>
              </a:pPr>
              <a:t>4</a:t>
            </a:fld>
            <a:endParaRPr lang="ru-RU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7865221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62063">
              <a:defRPr/>
            </a:pPr>
            <a:fld id="{4BCF3ADD-A7E9-4F90-846B-6F8D243F787A}" type="slidenum">
              <a:rPr lang="ru-RU">
                <a:solidFill>
                  <a:prstClr val="black"/>
                </a:solidFill>
                <a:latin typeface="Calibri" panose="020F0502020204030204"/>
              </a:rPr>
              <a:pPr defTabSz="962063">
                <a:defRPr/>
              </a:pPr>
              <a:t>5</a:t>
            </a:fld>
            <a:endParaRPr lang="ru-RU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6742152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62063">
              <a:defRPr/>
            </a:pPr>
            <a:fld id="{4BCF3ADD-A7E9-4F90-846B-6F8D243F787A}" type="slidenum">
              <a:rPr lang="ru-RU">
                <a:solidFill>
                  <a:prstClr val="black"/>
                </a:solidFill>
                <a:latin typeface="Calibri" panose="020F0502020204030204"/>
              </a:rPr>
              <a:pPr defTabSz="962063">
                <a:defRPr/>
              </a:pPr>
              <a:t>6</a:t>
            </a:fld>
            <a:endParaRPr lang="ru-RU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535052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62063">
              <a:defRPr/>
            </a:pPr>
            <a:fld id="{4BCF3ADD-A7E9-4F90-846B-6F8D243F787A}" type="slidenum">
              <a:rPr lang="ru-RU">
                <a:solidFill>
                  <a:prstClr val="black"/>
                </a:solidFill>
                <a:latin typeface="Calibri" panose="020F0502020204030204"/>
              </a:rPr>
              <a:pPr defTabSz="962063">
                <a:defRPr/>
              </a:pPr>
              <a:t>7</a:t>
            </a:fld>
            <a:endParaRPr lang="ru-RU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2270731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62063">
              <a:defRPr/>
            </a:pPr>
            <a:fld id="{4BCF3ADD-A7E9-4F90-846B-6F8D243F787A}" type="slidenum">
              <a:rPr lang="ru-RU">
                <a:solidFill>
                  <a:prstClr val="black"/>
                </a:solidFill>
                <a:latin typeface="Calibri" panose="020F0502020204030204"/>
              </a:rPr>
              <a:pPr defTabSz="962063">
                <a:defRPr/>
              </a:pPr>
              <a:t>8</a:t>
            </a:fld>
            <a:endParaRPr lang="ru-RU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1281444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62063">
              <a:defRPr/>
            </a:pPr>
            <a:fld id="{4BCF3ADD-A7E9-4F90-846B-6F8D243F787A}" type="slidenum">
              <a:rPr lang="ru-RU">
                <a:solidFill>
                  <a:prstClr val="black"/>
                </a:solidFill>
                <a:latin typeface="Calibri" panose="020F0502020204030204"/>
              </a:rPr>
              <a:pPr defTabSz="962063">
                <a:defRPr/>
              </a:pPr>
              <a:t>9</a:t>
            </a:fld>
            <a:endParaRPr lang="ru-RU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9834273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62063">
              <a:defRPr/>
            </a:pPr>
            <a:fld id="{4BCF3ADD-A7E9-4F90-846B-6F8D243F787A}" type="slidenum">
              <a:rPr lang="ru-RU">
                <a:solidFill>
                  <a:prstClr val="black"/>
                </a:solidFill>
                <a:latin typeface="Calibri" panose="020F0502020204030204"/>
              </a:rPr>
              <a:pPr defTabSz="962063">
                <a:defRPr/>
              </a:pPr>
              <a:t>10</a:t>
            </a:fld>
            <a:endParaRPr lang="ru-RU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7657601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8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tags" Target="../tags/tag11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16.emf"/><Relationship Id="rId4" Type="http://schemas.openxmlformats.org/officeDocument/2006/relationships/oleObject" Target="../embeddings/oleObject9.bin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7" Type="http://schemas.openxmlformats.org/officeDocument/2006/relationships/image" Target="../media/image7.png"/><Relationship Id="rId2" Type="http://schemas.openxmlformats.org/officeDocument/2006/relationships/tags" Target="../tags/tag1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6.e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6.jpe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tags" Target="../tags/tag13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17.emf"/><Relationship Id="rId4" Type="http://schemas.openxmlformats.org/officeDocument/2006/relationships/oleObject" Target="../embeddings/oleObject11.bin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avigation8" descr="ujkm,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1" y="293689"/>
            <a:ext cx="2233084" cy="148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17034" y="2181226"/>
            <a:ext cx="11040533" cy="1031875"/>
          </a:xfrm>
          <a:ln/>
        </p:spPr>
        <p:txBody>
          <a:bodyPr/>
          <a:lstStyle>
            <a:lvl1pPr>
              <a:lnSpc>
                <a:spcPct val="130000"/>
              </a:lnSpc>
              <a:defRPr sz="18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817034" y="3284539"/>
            <a:ext cx="4991100" cy="649287"/>
          </a:xfrm>
          <a:ln/>
        </p:spPr>
        <p:txBody>
          <a:bodyPr anchor="ctr"/>
          <a:lstStyle>
            <a:lvl1pPr marL="0" indent="0">
              <a:buFontTx/>
              <a:buNone/>
              <a:defRPr sz="1400" b="1">
                <a:solidFill>
                  <a:schemeClr val="bg2"/>
                </a:solidFill>
              </a:defRPr>
            </a:lvl1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960924760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B61ED9-C815-4EB4-9AE4-78712710C607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008383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050867" y="0"/>
            <a:ext cx="2806700" cy="6273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4418" y="0"/>
            <a:ext cx="8223249" cy="6273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E23044-1029-48E4-A931-12C3F3C3EFD1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034592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ne Char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/>
          <p:cNvSpPr>
            <a:spLocks noGrp="1"/>
          </p:cNvSpPr>
          <p:nvPr>
            <p:ph type="pic" sz="quarter" idx="12" hasCustomPrompt="1"/>
          </p:nvPr>
        </p:nvSpPr>
        <p:spPr>
          <a:xfrm>
            <a:off x="334434" y="1341437"/>
            <a:ext cx="11523133" cy="50403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>
            <a:normAutofit/>
          </a:bodyPr>
          <a:lstStyle>
            <a:lvl1pPr marL="247031" indent="-247031" algn="l" defTabSz="892778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Verdana" pitchFamily="34" charset="0"/>
              <a:buChar char="•"/>
              <a:defRPr lang="en-US" sz="2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 smtClean="0"/>
              <a:t>Wizard Chart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061054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719666" y="2827365"/>
            <a:ext cx="7615767" cy="1583916"/>
          </a:xfrm>
          <a:prstGeom prst="rect">
            <a:avLst/>
          </a:prstGeom>
        </p:spPr>
        <p:txBody>
          <a:bodyPr lIns="0" tIns="0" rIns="0" bIns="0"/>
          <a:lstStyle>
            <a:lvl1pPr>
              <a:defRPr sz="3597" b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defTabSz="121807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597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Arial"/>
              </a:rPr>
              <a:t>Тема презентации</a:t>
            </a:r>
            <a:endParaRPr kumimoji="0" lang="en-US" sz="3597" b="1" i="0" u="none" strike="noStrike" kern="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719666" y="5059671"/>
            <a:ext cx="7615767" cy="37922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65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ru-RU" dirty="0">
                <a:latin typeface="Arial" pitchFamily="34" charset="0"/>
                <a:cs typeface="Arial" pitchFamily="34" charset="0"/>
              </a:rPr>
              <a:t>Наименование мероприятия </a:t>
            </a:r>
            <a:r>
              <a:rPr lang="en-US" dirty="0">
                <a:latin typeface="Arial" pitchFamily="34" charset="0"/>
                <a:cs typeface="Arial" pitchFamily="34" charset="0"/>
              </a:rPr>
              <a:t>/</a:t>
            </a:r>
            <a:r>
              <a:rPr lang="ru-RU" dirty="0">
                <a:latin typeface="Arial" pitchFamily="34" charset="0"/>
                <a:cs typeface="Arial" pitchFamily="34" charset="0"/>
              </a:rPr>
              <a:t> название площадки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719666" y="5610804"/>
            <a:ext cx="7615767" cy="291045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12180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65" b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12180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65" b="1" dirty="0">
                <a:solidFill>
                  <a:srgbClr val="333333"/>
                </a:solidFill>
                <a:latin typeface="Arial" panose="020B0604020202020204" pitchFamily="34" charset="0"/>
                <a:ea typeface="Rosatom Light" pitchFamily="34" charset="-52"/>
                <a:cs typeface="Arial" pitchFamily="34" charset="0"/>
              </a:rPr>
              <a:t>ФИО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719666" y="5898539"/>
            <a:ext cx="7615767" cy="379226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12180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65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12180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65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rPr>
              <a:t>Должность</a:t>
            </a:r>
          </a:p>
        </p:txBody>
      </p:sp>
    </p:spTree>
    <p:extLst>
      <p:ext uri="{BB962C8B-B14F-4D97-AF65-F5344CB8AC3E}">
        <p14:creationId xmlns:p14="http://schemas.microsoft.com/office/powerpoint/2010/main" val="18863093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екст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719667" y="6085526"/>
            <a:ext cx="5353051" cy="19727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1218072" rtl="0" eaLnBrk="1" fontAlgn="auto" latinLnBrk="0" hangingPunct="1">
              <a:lnSpc>
                <a:spcPct val="90000"/>
              </a:lnSpc>
              <a:spcBef>
                <a:spcPts val="1332"/>
              </a:spcBef>
              <a:spcAft>
                <a:spcPts val="0"/>
              </a:spcAft>
              <a:buClrTx/>
              <a:buSzTx/>
              <a:buFontTx/>
              <a:buNone/>
              <a:tabLst/>
              <a:defRPr sz="932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1218072" rtl="0" eaLnBrk="1" fontAlgn="auto" latinLnBrk="0" hangingPunct="1">
              <a:lnSpc>
                <a:spcPct val="90000"/>
              </a:lnSpc>
              <a:spcBef>
                <a:spcPts val="133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Место для указания источников и сносок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10915650" y="6100237"/>
            <a:ext cx="749300" cy="182563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DF24603-9A1B-F342-92E0-89DE32840F75}" type="slidenum">
              <a:rPr lang="en-US" sz="932" smtClean="0">
                <a:latin typeface="Arial" charset="0"/>
                <a:ea typeface="Arial" charset="0"/>
                <a:cs typeface="Arial" charset="0"/>
              </a:rPr>
              <a:pPr algn="r"/>
              <a:t>‹#›</a:t>
            </a:fld>
            <a:endParaRPr lang="en-US" sz="932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719667" y="575201"/>
            <a:ext cx="8748184" cy="4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064" b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719667" y="1966680"/>
            <a:ext cx="5353051" cy="32848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itchFamily="34" charset="0"/>
              <a:buNone/>
              <a:defRPr sz="1599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ru-RU" sz="1599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Текст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sz="quarter" idx="15"/>
          </p:nvPr>
        </p:nvSpPr>
        <p:spPr>
          <a:xfrm>
            <a:off x="6411385" y="1966679"/>
            <a:ext cx="5253567" cy="32729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2">
                <a:latin typeface="Arial" pitchFamily="34" charset="0"/>
                <a:cs typeface="Arial" pitchFamily="34" charset="0"/>
              </a:defRPr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7267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AA6A188-7B5C-4E0F-A101-10DD64BEDFC2}" type="datetime1">
              <a:rPr lang="ru-RU" smtClean="0"/>
              <a:t>20.10.2022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DF24603-9A1B-F342-92E0-89DE32840F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9618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avigation8" descr="ujkm,">
            <a:extLst>
              <a:ext uri="{FF2B5EF4-FFF2-40B4-BE49-F238E27FC236}">
                <a16:creationId xmlns:a16="http://schemas.microsoft.com/office/drawing/2014/main" id="{605D1786-81A9-4227-BA7D-7282DC3646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1" y="293689"/>
            <a:ext cx="2233084" cy="148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17034" y="2181226"/>
            <a:ext cx="11040533" cy="1031875"/>
          </a:xfrm>
          <a:ln/>
        </p:spPr>
        <p:txBody>
          <a:bodyPr/>
          <a:lstStyle>
            <a:lvl1pPr>
              <a:lnSpc>
                <a:spcPct val="130000"/>
              </a:lnSpc>
              <a:defRPr sz="18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817034" y="3284539"/>
            <a:ext cx="4991100" cy="649287"/>
          </a:xfrm>
          <a:ln/>
        </p:spPr>
        <p:txBody>
          <a:bodyPr anchor="ctr"/>
          <a:lstStyle>
            <a:lvl1pPr marL="0" indent="0">
              <a:buFontTx/>
              <a:buNone/>
              <a:defRPr sz="1400" b="1">
                <a:solidFill>
                  <a:schemeClr val="bg2"/>
                </a:solidFill>
              </a:defRPr>
            </a:lvl1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262509067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79B011FD-075C-4C65-8721-877F08869AE5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73EEB2-7B39-4751-8DBD-555DBA3D80B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52464505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3931FCD1-49C8-4481-AEFC-9B8E58BFF383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B9B81B-6B9B-4E62-8061-2948A0105A7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55812097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24418" y="1125538"/>
            <a:ext cx="5513916" cy="5148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341534" y="1125538"/>
            <a:ext cx="5516033" cy="5148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B4DC36F9-2A7C-450F-A1E2-667E77E9863F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3BC9D5-9015-4D50-9C3C-4A1528463D2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27523004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7529B8-A8D6-418C-AD87-D56BEFE8115D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809027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F8AC4CE7-DC67-4AF8-9723-30C576D4B2B0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BCC01B-25C7-42AC-AF2B-E26ACF22A22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86426590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BB3646C-061D-47AF-9FCF-CCC49F58B7E2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5C4D502-E0A9-485D-B24B-FD185DDF444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41876792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4FA2FC67-0A84-4687-AE8D-5EA0F4446278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88A51F-46C8-4FD7-9100-6C9390C31FA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5329415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55185A8B-C818-48A5-9DF8-29E09F183B48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8C82BAC-DA2C-47B8-8A37-A45CAA52D83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86625805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FBE34E76-C551-438A-B6C1-4B8D5CB45B99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5C32B5-0AC0-4B08-B52D-BB1001BD58C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80066024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445D5811-A035-4F0B-8863-9F90021CE3E3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BE841-4DB4-40FF-A1FA-F36F058961B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96221473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050867" y="0"/>
            <a:ext cx="2806700" cy="62738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4418" y="0"/>
            <a:ext cx="8223249" cy="62738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126BCA01-0CA9-4A18-AE18-AF1708017076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7B8064-FF6B-427F-96E7-32B7F12C692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21080966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719667" y="1981200"/>
            <a:ext cx="5204884" cy="23764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1200" kern="120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1" name="Рисунок 2"/>
          <p:cNvSpPr>
            <a:spLocks noGrp="1"/>
          </p:cNvSpPr>
          <p:nvPr>
            <p:ph type="pic" idx="10"/>
          </p:nvPr>
        </p:nvSpPr>
        <p:spPr>
          <a:xfrm>
            <a:off x="6263218" y="1981200"/>
            <a:ext cx="5211233" cy="23764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7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719666" y="6170205"/>
            <a:ext cx="6311900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Место для указания источников и сносок</a:t>
            </a:r>
            <a:endParaRPr lang="en-US" dirty="0"/>
          </a:p>
        </p:txBody>
      </p:sp>
      <p:sp>
        <p:nvSpPr>
          <p:cNvPr id="7" name="Номер слайда 3"/>
          <p:cNvSpPr txBox="1">
            <a:spLocks/>
          </p:cNvSpPr>
          <p:nvPr userDrawn="1"/>
        </p:nvSpPr>
        <p:spPr>
          <a:xfrm>
            <a:off x="10701867" y="6170205"/>
            <a:ext cx="772584" cy="146459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D7563AF-3E27-4699-B4F1-10C22348B958}" type="slidenum">
              <a:rPr lang="ru-RU" sz="70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pPr algn="r"/>
              <a:t>‹#›</a:t>
            </a:fld>
            <a:endParaRPr lang="ru-RU" sz="700" dirty="0">
              <a:solidFill>
                <a:srgbClr val="333333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719667" y="541338"/>
            <a:ext cx="7423151" cy="459206"/>
          </a:xfrm>
          <a:prstGeom prst="rect">
            <a:avLst/>
          </a:prstGeom>
        </p:spPr>
        <p:txBody>
          <a:bodyPr lIns="0" tIns="0" rIns="0" bIns="0"/>
          <a:lstStyle>
            <a:lvl1pPr>
              <a:defRPr lang="ru-RU" sz="3200" b="1" kern="120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25887536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avigation8" descr="ujkm,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1" y="293689"/>
            <a:ext cx="2233084" cy="148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17034" y="2181226"/>
            <a:ext cx="11040533" cy="1031875"/>
          </a:xfrm>
          <a:ln/>
        </p:spPr>
        <p:txBody>
          <a:bodyPr/>
          <a:lstStyle>
            <a:lvl1pPr>
              <a:lnSpc>
                <a:spcPct val="130000"/>
              </a:lnSpc>
              <a:defRPr sz="18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817034" y="3284539"/>
            <a:ext cx="4991100" cy="649287"/>
          </a:xfrm>
          <a:ln/>
        </p:spPr>
        <p:txBody>
          <a:bodyPr anchor="ctr"/>
          <a:lstStyle>
            <a:lvl1pPr marL="0" indent="0">
              <a:buFontTx/>
              <a:buNone/>
              <a:defRPr sz="1400" b="1">
                <a:solidFill>
                  <a:schemeClr val="bg2"/>
                </a:solidFill>
              </a:defRPr>
            </a:lvl1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257561123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5FAF69-F49D-4112-A665-3234072B7C5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88925543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F8608C-12AC-4F2C-817A-4F844EAC749D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667081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FD7923-61AA-43FB-87D8-664A85659DC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03517852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24418" y="1125538"/>
            <a:ext cx="5513916" cy="5148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341534" y="1125538"/>
            <a:ext cx="5516033" cy="5148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687629-A8C7-4BDC-939D-B760E1F7FF5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93794608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BDDA68-B024-444C-ACB9-315B4F45CEF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91242908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8041E8-9986-4E7E-99A2-58F46043663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02388333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562B87-93CF-4C56-AA7C-D3F4229F775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93777894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8B97B1-A414-4547-9882-2CD78540705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88511226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B89589-BFE4-42E3-BC30-177A5C3EE32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56618683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454C61-CE3F-481A-925B-5B6450CABA5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51567848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050867" y="0"/>
            <a:ext cx="2806700" cy="6273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4418" y="0"/>
            <a:ext cx="8223249" cy="6273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4667A1-E3B5-4928-95A9-A003F5A97E5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66083943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avigation8" descr="ujkm,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1" y="293690"/>
            <a:ext cx="2233084" cy="148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17034" y="2181227"/>
            <a:ext cx="11040533" cy="1031875"/>
          </a:xfrm>
          <a:ln/>
        </p:spPr>
        <p:txBody>
          <a:bodyPr/>
          <a:lstStyle>
            <a:lvl1pPr>
              <a:lnSpc>
                <a:spcPct val="130000"/>
              </a:lnSpc>
              <a:defRPr sz="18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817035" y="3284539"/>
            <a:ext cx="4991100" cy="649287"/>
          </a:xfrm>
          <a:ln/>
        </p:spPr>
        <p:txBody>
          <a:bodyPr anchor="ctr"/>
          <a:lstStyle>
            <a:lvl1pPr marL="0" indent="0">
              <a:buFontTx/>
              <a:buNone/>
              <a:defRPr sz="1400" b="1">
                <a:solidFill>
                  <a:schemeClr val="bg2"/>
                </a:solidFill>
              </a:defRPr>
            </a:lvl1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998984955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24418" y="1125538"/>
            <a:ext cx="5513916" cy="5148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341534" y="1125538"/>
            <a:ext cx="5516033" cy="5148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5FB506-87E2-4EB3-B015-EE5B83E2D1AA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3547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955" y="1589"/>
          <a:ext cx="1953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138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5" name="Объект 4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55" y="1589"/>
                        <a:ext cx="1953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7529B8-A8D6-418C-AD87-D56BEFE8115D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836935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F8608C-12AC-4F2C-817A-4F844EAC749D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2353076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24419" y="1125538"/>
            <a:ext cx="5513916" cy="5148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341534" y="1125538"/>
            <a:ext cx="5516033" cy="5148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5FB506-87E2-4EB3-B015-EE5B83E2D1AA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323330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4BFC94-1696-4CB6-A168-535B882060F7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6432981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9700"/>
            <a:ext cx="12192000" cy="60071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08807642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1552608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Титульный слайд"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955" y="1589"/>
          <a:ext cx="1953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162" name="Слайд think-cell" r:id="rId5" imgW="270" imgH="270" progId="TCLayout.ActiveDocument.1">
                  <p:embed/>
                </p:oleObj>
              </mc:Choice>
              <mc:Fallback>
                <p:oleObj name="Слайд think-cell" r:id="rId5" imgW="270" imgH="270" progId="TCLayout.ActiveDocument.1">
                  <p:embed/>
                  <p:pic>
                    <p:nvPicPr>
                      <p:cNvPr id="2" name="Объект 1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955" y="1589"/>
                        <a:ext cx="1953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navigation8" descr="ujkm,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1" y="293690"/>
            <a:ext cx="2233084" cy="148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17034" y="2181227"/>
            <a:ext cx="11040533" cy="1031875"/>
          </a:xfrm>
          <a:ln/>
        </p:spPr>
        <p:txBody>
          <a:bodyPr/>
          <a:lstStyle>
            <a:lvl1pPr>
              <a:lnSpc>
                <a:spcPct val="130000"/>
              </a:lnSpc>
              <a:defRPr sz="18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817035" y="3284539"/>
            <a:ext cx="4991100" cy="649287"/>
          </a:xfrm>
          <a:ln/>
        </p:spPr>
        <p:txBody>
          <a:bodyPr anchor="ctr"/>
          <a:lstStyle>
            <a:lvl1pPr marL="0" indent="0">
              <a:buFontTx/>
              <a:buNone/>
              <a:defRPr sz="1400" b="1">
                <a:solidFill>
                  <a:schemeClr val="bg2"/>
                </a:solidFill>
              </a:defRPr>
            </a:lvl1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4255328302"/>
      </p:ext>
    </p:extLst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19" y="1590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186" name="Слайд think-cell" r:id="rId4" imgW="338" imgH="338" progId="TCLayout.ActiveDocument.1">
                  <p:embed/>
                </p:oleObj>
              </mc:Choice>
              <mc:Fallback>
                <p:oleObj name="Слайд think-cell" r:id="rId4" imgW="338" imgH="338" progId="TCLayout.ActiveDocument.1">
                  <p:embed/>
                  <p:pic>
                    <p:nvPicPr>
                      <p:cNvPr id="5" name="Объект 4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9" y="1590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6B1FF1-CCDF-4618-AA96-E8A119FBE8B6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3590572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719668" y="1981201"/>
            <a:ext cx="5204884" cy="23764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1200" kern="120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1" name="Рисунок 2"/>
          <p:cNvSpPr>
            <a:spLocks noGrp="1"/>
          </p:cNvSpPr>
          <p:nvPr>
            <p:ph type="pic" idx="10"/>
          </p:nvPr>
        </p:nvSpPr>
        <p:spPr>
          <a:xfrm>
            <a:off x="6263219" y="1981201"/>
            <a:ext cx="5211233" cy="23764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7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719667" y="6170206"/>
            <a:ext cx="6311900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Место для указания источников и сносок</a:t>
            </a:r>
            <a:endParaRPr lang="en-US" dirty="0"/>
          </a:p>
        </p:txBody>
      </p:sp>
      <p:sp>
        <p:nvSpPr>
          <p:cNvPr id="7" name="Номер слайда 3"/>
          <p:cNvSpPr txBox="1">
            <a:spLocks/>
          </p:cNvSpPr>
          <p:nvPr userDrawn="1"/>
        </p:nvSpPr>
        <p:spPr>
          <a:xfrm>
            <a:off x="10701866" y="6170206"/>
            <a:ext cx="772585" cy="146459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D7563AF-3E27-4699-B4F1-10C22348B958}" type="slidenum">
              <a:rPr lang="ru-RU" sz="70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pPr algn="r"/>
              <a:t>‹#›</a:t>
            </a:fld>
            <a:endParaRPr lang="ru-RU" sz="700" dirty="0">
              <a:solidFill>
                <a:srgbClr val="333333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719668" y="541338"/>
            <a:ext cx="7423151" cy="459206"/>
          </a:xfrm>
          <a:prstGeom prst="rect">
            <a:avLst/>
          </a:prstGeom>
        </p:spPr>
        <p:txBody>
          <a:bodyPr lIns="0" tIns="0" rIns="0" bIns="0"/>
          <a:lstStyle>
            <a:lvl1pPr>
              <a:defRPr lang="ru-RU" sz="3200" b="1" kern="120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6663707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4BFC94-1696-4CB6-A168-535B882060F7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975597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965A76-F4BA-4B90-80EA-EBCD616F3FF9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256202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35E509-3C28-4FED-950B-29141B60B769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5373194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F39E96-A847-4130-B301-52C0CE0127A9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1859657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74794C-CB4B-4F6F-912B-49CA2317E263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676509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5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eg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2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vmlDrawing" Target="../drawings/vmlDrawing1.v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vmlDrawing" Target="../drawings/vmlDrawing2.vml"/><Relationship Id="rId7" Type="http://schemas.openxmlformats.org/officeDocument/2006/relationships/image" Target="../media/image10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emf"/><Relationship Id="rId5" Type="http://schemas.openxmlformats.org/officeDocument/2006/relationships/oleObject" Target="../embeddings/oleObject2.bin"/><Relationship Id="rId4" Type="http://schemas.openxmlformats.org/officeDocument/2006/relationships/tags" Target="../tags/tag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theme" Target="../theme/theme3.xml"/><Relationship Id="rId7" Type="http://schemas.openxmlformats.org/officeDocument/2006/relationships/image" Target="../media/image9.emf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oleObject" Target="../embeddings/oleObject3.bin"/><Relationship Id="rId5" Type="http://schemas.openxmlformats.org/officeDocument/2006/relationships/tags" Target="../tags/tag4.xml"/><Relationship Id="rId4" Type="http://schemas.openxmlformats.org/officeDocument/2006/relationships/vmlDrawing" Target="../drawings/vmlDrawing3.v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vmlDrawing" Target="../drawings/vmlDrawing4.v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4.xml"/><Relationship Id="rId17" Type="http://schemas.openxmlformats.org/officeDocument/2006/relationships/image" Target="../media/image9.emf"/><Relationship Id="rId2" Type="http://schemas.openxmlformats.org/officeDocument/2006/relationships/slideLayout" Target="../slideLayouts/slideLayout17.xml"/><Relationship Id="rId16" Type="http://schemas.openxmlformats.org/officeDocument/2006/relationships/oleObject" Target="../embeddings/oleObject4.bin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25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tags" Target="../tags/tag5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ags" Target="../tags/tag6.xml"/><Relationship Id="rId7" Type="http://schemas.openxmlformats.org/officeDocument/2006/relationships/image" Target="../media/image14.png"/><Relationship Id="rId2" Type="http://schemas.openxmlformats.org/officeDocument/2006/relationships/vmlDrawing" Target="../drawings/vmlDrawing5.vml"/><Relationship Id="rId1" Type="http://schemas.openxmlformats.org/officeDocument/2006/relationships/theme" Target="../theme/theme5.xml"/><Relationship Id="rId6" Type="http://schemas.openxmlformats.org/officeDocument/2006/relationships/image" Target="../media/image13.png"/><Relationship Id="rId5" Type="http://schemas.openxmlformats.org/officeDocument/2006/relationships/image" Target="../media/image9.emf"/><Relationship Id="rId4" Type="http://schemas.openxmlformats.org/officeDocument/2006/relationships/oleObject" Target="../embeddings/oleObject5.bin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vmlDrawing" Target="../drawings/vmlDrawing6.vml"/><Relationship Id="rId7" Type="http://schemas.openxmlformats.org/officeDocument/2006/relationships/image" Target="../media/image15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9.emf"/><Relationship Id="rId5" Type="http://schemas.openxmlformats.org/officeDocument/2006/relationships/oleObject" Target="../embeddings/oleObject6.bin"/><Relationship Id="rId4" Type="http://schemas.openxmlformats.org/officeDocument/2006/relationships/tags" Target="../tags/tag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vmlDrawing" Target="../drawings/vmlDrawing7.v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7.xml"/><Relationship Id="rId17" Type="http://schemas.openxmlformats.org/officeDocument/2006/relationships/image" Target="../media/image9.emf"/><Relationship Id="rId2" Type="http://schemas.openxmlformats.org/officeDocument/2006/relationships/slideLayout" Target="../slideLayouts/slideLayout29.xml"/><Relationship Id="rId16" Type="http://schemas.openxmlformats.org/officeDocument/2006/relationships/oleObject" Target="../embeddings/oleObject7.bin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37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tags" Target="../tags/tag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tags" Target="../tags/tag10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ags" Target="../tags/tag9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40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vmlDrawing" Target="../drawings/vmlDrawing8.vml"/><Relationship Id="rId5" Type="http://schemas.openxmlformats.org/officeDocument/2006/relationships/slideLayout" Target="../slideLayouts/slideLayout43.xml"/><Relationship Id="rId15" Type="http://schemas.openxmlformats.org/officeDocument/2006/relationships/oleObject" Target="../embeddings/oleObject8.bin"/><Relationship Id="rId10" Type="http://schemas.openxmlformats.org/officeDocument/2006/relationships/theme" Target="../theme/theme8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image" Target="../media/image2.jpeg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vmlDrawing" Target="../drawings/vmlDrawing12.vml"/><Relationship Id="rId7" Type="http://schemas.openxmlformats.org/officeDocument/2006/relationships/image" Target="../media/image15.pn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9.emf"/><Relationship Id="rId5" Type="http://schemas.openxmlformats.org/officeDocument/2006/relationships/oleObject" Target="../embeddings/oleObject12.bin"/><Relationship Id="rId4" Type="http://schemas.openxmlformats.org/officeDocument/2006/relationships/tags" Target="../tags/tag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6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 userDrawn="1">
            <p:custDataLst>
              <p:tags r:id="rId15"/>
            </p:custDataLst>
            <p:extLst>
              <p:ext uri="{D42A27DB-BD31-4B8C-83A1-F6EECF244321}">
                <p14:modId xmlns:p14="http://schemas.microsoft.com/office/powerpoint/2010/main" val="3087753687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0" name="Слайд think-cell" r:id="rId17" imgW="360" imgH="360" progId="TCLayout.ActiveDocument.1">
                  <p:embed/>
                </p:oleObj>
              </mc:Choice>
              <mc:Fallback>
                <p:oleObj name="Слайд think-cell" r:id="rId17" imgW="360" imgH="360" progId="TCLayout.ActiveDocument.1">
                  <p:embed/>
                  <p:pic>
                    <p:nvPicPr>
                      <p:cNvPr id="2" name="Объект 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0" name="Rectangle 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013017" y="6448426"/>
            <a:ext cx="836083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>
              <a:defRPr sz="2200" b="1">
                <a:solidFill>
                  <a:schemeClr val="hlink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FB774DA-D2CB-450F-9441-B77EDBE04A1A}" type="slidenum">
              <a:rPr lang="ru-RU">
                <a:solidFill>
                  <a:srgbClr val="003274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3274"/>
              </a:solidFill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24418" y="1125538"/>
            <a:ext cx="11233149" cy="514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624418" y="0"/>
            <a:ext cx="10176933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pic>
        <p:nvPicPr>
          <p:cNvPr id="1029" name="navigation8" descr="ujkm,"/>
          <p:cNvPicPr>
            <a:picLocks noChangeAspect="1" noChangeArrowheads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4351" y="106363"/>
            <a:ext cx="1183216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0476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9pPr>
    </p:titleStyle>
    <p:bodyStyle>
      <a:lvl1pPr marL="180975" indent="-180975" algn="l" rtl="0" eaLnBrk="0" fontAlgn="base" hangingPunct="0">
        <a:lnSpc>
          <a:spcPct val="110000"/>
        </a:lnSpc>
        <a:spcBef>
          <a:spcPct val="40000"/>
        </a:spcBef>
        <a:spcAft>
          <a:spcPct val="20000"/>
        </a:spcAft>
        <a:buBlip>
          <a:blip r:embed="rId20"/>
        </a:buBlip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360363" indent="-177800" algn="l" rtl="0" eaLnBrk="0" fontAlgn="base" hangingPunct="0">
        <a:lnSpc>
          <a:spcPct val="110000"/>
        </a:lnSpc>
        <a:spcBef>
          <a:spcPct val="0"/>
        </a:spcBef>
        <a:spcAft>
          <a:spcPct val="20000"/>
        </a:spcAft>
        <a:buBlip>
          <a:blip r:embed="rId21"/>
        </a:buBlip>
        <a:defRPr sz="1400">
          <a:solidFill>
            <a:schemeClr val="tx1"/>
          </a:solidFill>
          <a:latin typeface="+mn-lt"/>
          <a:cs typeface="+mn-cs"/>
        </a:defRPr>
      </a:lvl2pPr>
      <a:lvl3pPr marL="1162050" indent="-268288" algn="l" rtl="0" eaLnBrk="0" fontAlgn="base" hangingPunct="0">
        <a:spcBef>
          <a:spcPct val="0"/>
        </a:spcBef>
        <a:spcAft>
          <a:spcPct val="30000"/>
        </a:spcAft>
        <a:buBlip>
          <a:blip r:embed="rId21"/>
        </a:buBlip>
        <a:defRPr sz="2200">
          <a:solidFill>
            <a:schemeClr val="tx1"/>
          </a:solidFill>
          <a:latin typeface="+mn-lt"/>
          <a:cs typeface="+mn-cs"/>
        </a:defRPr>
      </a:lvl3pPr>
      <a:lvl4pPr marL="1665288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732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304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876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448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9020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 userDrawn="1"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121444931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6" name="Слайд think-cell" r:id="rId5" imgW="347" imgH="348" progId="TCLayout.ActiveDocument.1">
                  <p:embed/>
                </p:oleObj>
              </mc:Choice>
              <mc:Fallback>
                <p:oleObj name="Слайд think-cell" r:id="rId5" imgW="347" imgH="348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64096"/>
          </a:xfrm>
          <a:prstGeom prst="rect">
            <a:avLst/>
          </a:prstGeom>
        </p:spPr>
      </p:pic>
      <p:pic>
        <p:nvPicPr>
          <p:cNvPr id="5" name="Picture 1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850" y="507014"/>
            <a:ext cx="2273057" cy="1099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919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</p:sldLayoutIdLst>
  <p:hf hdr="0" ftr="0" dt="0"/>
  <p:txStyles>
    <p:titleStyle>
      <a:lvl1pPr algn="l" defTabSz="913554" rtl="0" eaLnBrk="1" latinLnBrk="0" hangingPunct="1">
        <a:lnSpc>
          <a:spcPct val="90000"/>
        </a:lnSpc>
        <a:spcBef>
          <a:spcPct val="0"/>
        </a:spcBef>
        <a:buNone/>
        <a:defRPr sz="439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389" indent="-228389" algn="l" defTabSz="913554" rtl="0" eaLnBrk="1" latinLnBrk="0" hangingPunct="1">
        <a:lnSpc>
          <a:spcPct val="90000"/>
        </a:lnSpc>
        <a:spcBef>
          <a:spcPts val="999"/>
        </a:spcBef>
        <a:buFont typeface="Arial" panose="020B0604020202020204" pitchFamily="34" charset="0"/>
        <a:buChar char="•"/>
        <a:defRPr sz="2797" kern="1200">
          <a:solidFill>
            <a:schemeClr val="tx1"/>
          </a:solidFill>
          <a:latin typeface="+mn-lt"/>
          <a:ea typeface="+mn-ea"/>
          <a:cs typeface="+mn-cs"/>
        </a:defRPr>
      </a:lvl1pPr>
      <a:lvl2pPr marL="685166" indent="-228389" algn="l" defTabSz="9135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8" kern="1200">
          <a:solidFill>
            <a:schemeClr val="tx1"/>
          </a:solidFill>
          <a:latin typeface="+mn-lt"/>
          <a:ea typeface="+mn-ea"/>
          <a:cs typeface="+mn-cs"/>
        </a:defRPr>
      </a:lvl2pPr>
      <a:lvl3pPr marL="1141943" indent="-228389" algn="l" defTabSz="9135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8" kern="1200">
          <a:solidFill>
            <a:schemeClr val="tx1"/>
          </a:solidFill>
          <a:latin typeface="+mn-lt"/>
          <a:ea typeface="+mn-ea"/>
          <a:cs typeface="+mn-cs"/>
        </a:defRPr>
      </a:lvl3pPr>
      <a:lvl4pPr marL="1598720" indent="-228389" algn="l" defTabSz="9135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4pPr>
      <a:lvl5pPr marL="2055497" indent="-228389" algn="l" defTabSz="9135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5pPr>
      <a:lvl6pPr marL="2512274" indent="-228389" algn="l" defTabSz="9135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6pPr>
      <a:lvl7pPr marL="2969051" indent="-228389" algn="l" defTabSz="9135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7pPr>
      <a:lvl8pPr marL="3425828" indent="-228389" algn="l" defTabSz="9135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8pPr>
      <a:lvl9pPr marL="3882605" indent="-228389" algn="l" defTabSz="9135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554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1pPr>
      <a:lvl2pPr marL="456777" algn="l" defTabSz="913554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2pPr>
      <a:lvl3pPr marL="913554" algn="l" defTabSz="913554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3pPr>
      <a:lvl4pPr marL="1370331" algn="l" defTabSz="913554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4pPr>
      <a:lvl5pPr marL="1827108" algn="l" defTabSz="913554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5pPr>
      <a:lvl6pPr marL="2283885" algn="l" defTabSz="913554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6pPr>
      <a:lvl7pPr marL="2740663" algn="l" defTabSz="913554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7pPr>
      <a:lvl8pPr marL="3197440" algn="l" defTabSz="913554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8pPr>
      <a:lvl9pPr marL="3654217" algn="l" defTabSz="913554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 userDrawn="1"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366348661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32" name="Слайд think-cell" r:id="rId6" imgW="347" imgH="348" progId="TCLayout.ActiveDocument.1">
                  <p:embed/>
                </p:oleObj>
              </mc:Choice>
              <mc:Fallback>
                <p:oleObj name="Слайд think-cell" r:id="rId6" imgW="347" imgH="348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1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8687" y="452023"/>
            <a:ext cx="1032963" cy="499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935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736" r:id="rId2"/>
  </p:sldLayoutIdLst>
  <p:hf hdr="0" ftr="0" dt="0"/>
  <p:txStyles>
    <p:titleStyle>
      <a:lvl1pPr algn="l" defTabSz="1218072" rtl="0" eaLnBrk="1" latinLnBrk="0" hangingPunct="1">
        <a:lnSpc>
          <a:spcPct val="90000"/>
        </a:lnSpc>
        <a:spcBef>
          <a:spcPct val="0"/>
        </a:spcBef>
        <a:buNone/>
        <a:defRPr sz="586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518" indent="-304518" algn="l" defTabSz="1218072" rtl="0" eaLnBrk="1" latinLnBrk="0" hangingPunct="1">
        <a:lnSpc>
          <a:spcPct val="90000"/>
        </a:lnSpc>
        <a:spcBef>
          <a:spcPts val="1332"/>
        </a:spcBef>
        <a:buFont typeface="Arial"/>
        <a:buChar char="•"/>
        <a:defRPr sz="3730" kern="1200">
          <a:solidFill>
            <a:schemeClr val="tx1"/>
          </a:solidFill>
          <a:latin typeface="+mn-lt"/>
          <a:ea typeface="+mn-ea"/>
          <a:cs typeface="+mn-cs"/>
        </a:defRPr>
      </a:lvl1pPr>
      <a:lvl2pPr marL="913554" indent="-304518" algn="l" defTabSz="1218072" rtl="0" eaLnBrk="1" latinLnBrk="0" hangingPunct="1">
        <a:lnSpc>
          <a:spcPct val="90000"/>
        </a:lnSpc>
        <a:spcBef>
          <a:spcPts val="666"/>
        </a:spcBef>
        <a:buFont typeface="Arial"/>
        <a:buChar char="•"/>
        <a:defRPr sz="3197" kern="1200">
          <a:solidFill>
            <a:schemeClr val="tx1"/>
          </a:solidFill>
          <a:latin typeface="+mn-lt"/>
          <a:ea typeface="+mn-ea"/>
          <a:cs typeface="+mn-cs"/>
        </a:defRPr>
      </a:lvl2pPr>
      <a:lvl3pPr marL="1522590" indent="-304518" algn="l" defTabSz="1218072" rtl="0" eaLnBrk="1" latinLnBrk="0" hangingPunct="1">
        <a:lnSpc>
          <a:spcPct val="90000"/>
        </a:lnSpc>
        <a:spcBef>
          <a:spcPts val="666"/>
        </a:spcBef>
        <a:buFont typeface="Arial"/>
        <a:buChar char="•"/>
        <a:defRPr sz="2664" kern="1200">
          <a:solidFill>
            <a:schemeClr val="tx1"/>
          </a:solidFill>
          <a:latin typeface="+mn-lt"/>
          <a:ea typeface="+mn-ea"/>
          <a:cs typeface="+mn-cs"/>
        </a:defRPr>
      </a:lvl3pPr>
      <a:lvl4pPr marL="2131626" indent="-304518" algn="l" defTabSz="1218072" rtl="0" eaLnBrk="1" latinLnBrk="0" hangingPunct="1">
        <a:lnSpc>
          <a:spcPct val="90000"/>
        </a:lnSpc>
        <a:spcBef>
          <a:spcPts val="666"/>
        </a:spcBef>
        <a:buFont typeface="Arial"/>
        <a:buChar char="•"/>
        <a:defRPr sz="2398" kern="1200">
          <a:solidFill>
            <a:schemeClr val="tx1"/>
          </a:solidFill>
          <a:latin typeface="+mn-lt"/>
          <a:ea typeface="+mn-ea"/>
          <a:cs typeface="+mn-cs"/>
        </a:defRPr>
      </a:lvl4pPr>
      <a:lvl5pPr marL="2740663" indent="-304518" algn="l" defTabSz="1218072" rtl="0" eaLnBrk="1" latinLnBrk="0" hangingPunct="1">
        <a:lnSpc>
          <a:spcPct val="90000"/>
        </a:lnSpc>
        <a:spcBef>
          <a:spcPts val="666"/>
        </a:spcBef>
        <a:buFont typeface="Arial"/>
        <a:buChar char="•"/>
        <a:defRPr sz="2398" kern="1200">
          <a:solidFill>
            <a:schemeClr val="tx1"/>
          </a:solidFill>
          <a:latin typeface="+mn-lt"/>
          <a:ea typeface="+mn-ea"/>
          <a:cs typeface="+mn-cs"/>
        </a:defRPr>
      </a:lvl5pPr>
      <a:lvl6pPr marL="3349699" indent="-304518" algn="l" defTabSz="1218072" rtl="0" eaLnBrk="1" latinLnBrk="0" hangingPunct="1">
        <a:lnSpc>
          <a:spcPct val="90000"/>
        </a:lnSpc>
        <a:spcBef>
          <a:spcPts val="666"/>
        </a:spcBef>
        <a:buFont typeface="Arial"/>
        <a:buChar char="•"/>
        <a:defRPr sz="2398" kern="1200">
          <a:solidFill>
            <a:schemeClr val="tx1"/>
          </a:solidFill>
          <a:latin typeface="+mn-lt"/>
          <a:ea typeface="+mn-ea"/>
          <a:cs typeface="+mn-cs"/>
        </a:defRPr>
      </a:lvl6pPr>
      <a:lvl7pPr marL="3958735" indent="-304518" algn="l" defTabSz="1218072" rtl="0" eaLnBrk="1" latinLnBrk="0" hangingPunct="1">
        <a:lnSpc>
          <a:spcPct val="90000"/>
        </a:lnSpc>
        <a:spcBef>
          <a:spcPts val="666"/>
        </a:spcBef>
        <a:buFont typeface="Arial"/>
        <a:buChar char="•"/>
        <a:defRPr sz="2398" kern="1200">
          <a:solidFill>
            <a:schemeClr val="tx1"/>
          </a:solidFill>
          <a:latin typeface="+mn-lt"/>
          <a:ea typeface="+mn-ea"/>
          <a:cs typeface="+mn-cs"/>
        </a:defRPr>
      </a:lvl7pPr>
      <a:lvl8pPr marL="4567771" indent="-304518" algn="l" defTabSz="1218072" rtl="0" eaLnBrk="1" latinLnBrk="0" hangingPunct="1">
        <a:lnSpc>
          <a:spcPct val="90000"/>
        </a:lnSpc>
        <a:spcBef>
          <a:spcPts val="666"/>
        </a:spcBef>
        <a:buFont typeface="Arial"/>
        <a:buChar char="•"/>
        <a:defRPr sz="2398" kern="1200">
          <a:solidFill>
            <a:schemeClr val="tx1"/>
          </a:solidFill>
          <a:latin typeface="+mn-lt"/>
          <a:ea typeface="+mn-ea"/>
          <a:cs typeface="+mn-cs"/>
        </a:defRPr>
      </a:lvl8pPr>
      <a:lvl9pPr marL="5176807" indent="-304518" algn="l" defTabSz="1218072" rtl="0" eaLnBrk="1" latinLnBrk="0" hangingPunct="1">
        <a:lnSpc>
          <a:spcPct val="90000"/>
        </a:lnSpc>
        <a:spcBef>
          <a:spcPts val="666"/>
        </a:spcBef>
        <a:buFont typeface="Arial"/>
        <a:buChar char="•"/>
        <a:defRPr sz="239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072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1pPr>
      <a:lvl2pPr marL="609036" algn="l" defTabSz="1218072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2pPr>
      <a:lvl3pPr marL="1218072" algn="l" defTabSz="1218072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3pPr>
      <a:lvl4pPr marL="1827108" algn="l" defTabSz="1218072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4pPr>
      <a:lvl5pPr marL="2436144" algn="l" defTabSz="1218072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5pPr>
      <a:lvl6pPr marL="3045181" algn="l" defTabSz="1218072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6pPr>
      <a:lvl7pPr marL="3654217" algn="l" defTabSz="1218072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7pPr>
      <a:lvl8pPr marL="4263253" algn="l" defTabSz="1218072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8pPr>
      <a:lvl9pPr marL="4872289" algn="l" defTabSz="1218072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 userDrawn="1">
            <p:custDataLst>
              <p:tags r:id="rId14"/>
            </p:custDataLst>
            <p:extLst>
              <p:ext uri="{D42A27DB-BD31-4B8C-83A1-F6EECF244321}">
                <p14:modId xmlns:p14="http://schemas.microsoft.com/office/powerpoint/2010/main" val="222051566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4" name="Слайд think-cell" r:id="rId16" imgW="347" imgH="348" progId="TCLayout.ActiveDocument.1">
                  <p:embed/>
                </p:oleObj>
              </mc:Choice>
              <mc:Fallback>
                <p:oleObj name="Слайд think-cell" r:id="rId16" imgW="347" imgH="348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0" name="Rectangle 2">
            <a:extLst>
              <a:ext uri="{FF2B5EF4-FFF2-40B4-BE49-F238E27FC236}">
                <a16:creationId xmlns:a16="http://schemas.microsoft.com/office/drawing/2014/main" id="{8F3123FF-561F-433D-B40E-9C18194EA15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013017" y="6448426"/>
            <a:ext cx="836083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 eaLnBrk="1" hangingPunct="1">
              <a:defRPr sz="2200" b="1">
                <a:solidFill>
                  <a:srgbClr val="003274"/>
                </a:solidFill>
              </a:defRPr>
            </a:lvl1pPr>
          </a:lstStyle>
          <a:p>
            <a:fld id="{A74DC9DA-8137-4D26-84DF-C150A0445875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53D6D799-F30E-45E2-B75D-4F0E835DEFE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24418" y="1125538"/>
            <a:ext cx="11233149" cy="514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5746C636-8421-4F08-810F-1633D140167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24418" y="0"/>
            <a:ext cx="10176933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pic>
        <p:nvPicPr>
          <p:cNvPr id="2053" name="navigation8" descr="ujkm,">
            <a:extLst>
              <a:ext uri="{FF2B5EF4-FFF2-40B4-BE49-F238E27FC236}">
                <a16:creationId xmlns:a16="http://schemas.microsoft.com/office/drawing/2014/main" id="{66E8C8A9-B964-4CC4-982C-5CDDF610CE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4351" y="106363"/>
            <a:ext cx="1183216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5730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+mj-lt"/>
          <a:ea typeface="Arial" charset="0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ea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ea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ea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ea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9pPr>
    </p:titleStyle>
    <p:bodyStyle>
      <a:lvl1pPr marL="180975" indent="-180975" algn="l" rtl="0" eaLnBrk="0" fontAlgn="base" hangingPunct="0">
        <a:lnSpc>
          <a:spcPct val="110000"/>
        </a:lnSpc>
        <a:spcBef>
          <a:spcPct val="40000"/>
        </a:spcBef>
        <a:spcAft>
          <a:spcPct val="20000"/>
        </a:spcAft>
        <a:buBlip>
          <a:blip r:embed="rId19"/>
        </a:buBlip>
        <a:defRPr kumimoji="1" sz="1600">
          <a:solidFill>
            <a:schemeClr val="tx1"/>
          </a:solidFill>
          <a:latin typeface="+mn-lt"/>
          <a:ea typeface="Arial" charset="0"/>
          <a:cs typeface="+mn-cs"/>
        </a:defRPr>
      </a:lvl1pPr>
      <a:lvl2pPr marL="360363" indent="-177800" algn="l" rtl="0" eaLnBrk="0" fontAlgn="base" hangingPunct="0">
        <a:lnSpc>
          <a:spcPct val="110000"/>
        </a:lnSpc>
        <a:spcBef>
          <a:spcPct val="0"/>
        </a:spcBef>
        <a:spcAft>
          <a:spcPct val="20000"/>
        </a:spcAft>
        <a:buBlip>
          <a:blip r:embed="rId20"/>
        </a:buBlip>
        <a:defRPr kumimoji="1" sz="1400">
          <a:solidFill>
            <a:schemeClr val="tx1"/>
          </a:solidFill>
          <a:latin typeface="+mn-lt"/>
          <a:ea typeface="Arial" charset="0"/>
          <a:cs typeface="+mn-cs"/>
        </a:defRPr>
      </a:lvl2pPr>
      <a:lvl3pPr marL="1162050" indent="-268288" algn="l" rtl="0" eaLnBrk="0" fontAlgn="base" hangingPunct="0">
        <a:spcBef>
          <a:spcPct val="0"/>
        </a:spcBef>
        <a:spcAft>
          <a:spcPct val="30000"/>
        </a:spcAft>
        <a:buBlip>
          <a:blip r:embed="rId20"/>
        </a:buBlip>
        <a:defRPr kumimoji="1" sz="2200">
          <a:solidFill>
            <a:schemeClr val="tx1"/>
          </a:solidFill>
          <a:latin typeface="+mn-lt"/>
          <a:ea typeface="Arial" charset="0"/>
          <a:cs typeface="+mn-cs"/>
        </a:defRPr>
      </a:lvl3pPr>
      <a:lvl4pPr marL="1665288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Arial" charset="0"/>
          <a:cs typeface="+mn-cs"/>
        </a:defRPr>
      </a:lvl4pPr>
      <a:lvl5pPr marL="2073275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Arial" charset="0"/>
          <a:cs typeface="+mn-cs"/>
        </a:defRPr>
      </a:lvl5pPr>
      <a:lvl6pPr marL="25304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876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448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9020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 userDrawn="1"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4021059469"/>
              </p:ext>
            </p:extLst>
          </p:nvPr>
        </p:nvGraphicFramePr>
        <p:xfrm>
          <a:off x="2118" y="1588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78" name="Слайд think-cell" r:id="rId4" imgW="347" imgH="348" progId="TCLayout.ActiveDocument.1">
                  <p:embed/>
                </p:oleObj>
              </mc:Choice>
              <mc:Fallback>
                <p:oleObj name="Слайд think-cell" r:id="rId4" imgW="347" imgH="348" progId="TCLayout.ActiveDocument.1">
                  <p:embed/>
                  <p:pic>
                    <p:nvPicPr>
                      <p:cNvPr id="3" name="Объект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1588"/>
                        <a:ext cx="211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1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873" y="454026"/>
            <a:ext cx="2776899" cy="1008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84215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 userDrawn="1"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3111062886"/>
              </p:ext>
            </p:extLst>
          </p:nvPr>
        </p:nvGraphicFramePr>
        <p:xfrm>
          <a:off x="2118" y="1588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02" name="Слайд think-cell" r:id="rId5" imgW="347" imgH="348" progId="TCLayout.ActiveDocument.1">
                  <p:embed/>
                </p:oleObj>
              </mc:Choice>
              <mc:Fallback>
                <p:oleObj name="Слайд think-cell" r:id="rId5" imgW="347" imgH="348" progId="TCLayout.ActiveDocument.1">
                  <p:embed/>
                  <p:pic>
                    <p:nvPicPr>
                      <p:cNvPr id="3" name="Объект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8" y="1588"/>
                        <a:ext cx="211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10653" y="408156"/>
            <a:ext cx="1437740" cy="522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2067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 userDrawn="1">
            <p:custDataLst>
              <p:tags r:id="rId14"/>
            </p:custDataLst>
            <p:extLst>
              <p:ext uri="{D42A27DB-BD31-4B8C-83A1-F6EECF244321}">
                <p14:modId xmlns:p14="http://schemas.microsoft.com/office/powerpoint/2010/main" val="226188909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979" name="Слайд think-cell" r:id="rId16" imgW="347" imgH="348" progId="TCLayout.ActiveDocument.1">
                  <p:embed/>
                </p:oleObj>
              </mc:Choice>
              <mc:Fallback>
                <p:oleObj name="Слайд think-cell" r:id="rId16" imgW="347" imgH="348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0" name="Rectangle 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013017" y="6448426"/>
            <a:ext cx="836083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>
              <a:defRPr sz="2200" b="1">
                <a:solidFill>
                  <a:schemeClr val="hlink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4C465A52-76A2-4347-A99F-48B45BACCC9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24418" y="1125538"/>
            <a:ext cx="11233149" cy="514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624418" y="0"/>
            <a:ext cx="10176933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pic>
        <p:nvPicPr>
          <p:cNvPr id="1029" name="navigation8" descr="ujkm,"/>
          <p:cNvPicPr>
            <a:picLocks noChangeAspect="1" noChangeArrowheads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4351" y="106363"/>
            <a:ext cx="1183216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2105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9pPr>
    </p:titleStyle>
    <p:bodyStyle>
      <a:lvl1pPr marL="180975" indent="-180975" algn="l" rtl="0" eaLnBrk="0" fontAlgn="base" hangingPunct="0">
        <a:lnSpc>
          <a:spcPct val="110000"/>
        </a:lnSpc>
        <a:spcBef>
          <a:spcPct val="40000"/>
        </a:spcBef>
        <a:spcAft>
          <a:spcPct val="20000"/>
        </a:spcAft>
        <a:buBlip>
          <a:blip r:embed="rId19"/>
        </a:buBlip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360363" indent="-177800" algn="l" rtl="0" eaLnBrk="0" fontAlgn="base" hangingPunct="0">
        <a:lnSpc>
          <a:spcPct val="110000"/>
        </a:lnSpc>
        <a:spcBef>
          <a:spcPct val="0"/>
        </a:spcBef>
        <a:spcAft>
          <a:spcPct val="20000"/>
        </a:spcAft>
        <a:buBlip>
          <a:blip r:embed="rId20"/>
        </a:buBlip>
        <a:defRPr sz="1400">
          <a:solidFill>
            <a:schemeClr val="tx1"/>
          </a:solidFill>
          <a:latin typeface="+mn-lt"/>
          <a:cs typeface="+mn-cs"/>
        </a:defRPr>
      </a:lvl2pPr>
      <a:lvl3pPr marL="1162050" indent="-268288" algn="l" rtl="0" eaLnBrk="0" fontAlgn="base" hangingPunct="0">
        <a:spcBef>
          <a:spcPct val="0"/>
        </a:spcBef>
        <a:spcAft>
          <a:spcPct val="30000"/>
        </a:spcAft>
        <a:buBlip>
          <a:blip r:embed="rId20"/>
        </a:buBlip>
        <a:defRPr sz="2200">
          <a:solidFill>
            <a:schemeClr val="tx1"/>
          </a:solidFill>
          <a:latin typeface="+mn-lt"/>
          <a:cs typeface="+mn-cs"/>
        </a:defRPr>
      </a:lvl3pPr>
      <a:lvl4pPr marL="1665288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732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304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876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448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9020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 userDrawn="1">
            <p:custDataLst>
              <p:tags r:id="rId12"/>
            </p:custDataLst>
            <p:extLst/>
          </p:nvPr>
        </p:nvGraphicFramePr>
        <p:xfrm>
          <a:off x="2119" y="1590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116" name="Слайд think-cell" r:id="rId15" imgW="270" imgH="270" progId="TCLayout.ActiveDocument.1">
                  <p:embed/>
                </p:oleObj>
              </mc:Choice>
              <mc:Fallback>
                <p:oleObj name="Слайд think-cell" r:id="rId15" imgW="270" imgH="270" progId="TCLayout.ActiveDocument.1">
                  <p:embed/>
                  <p:pic>
                    <p:nvPicPr>
                      <p:cNvPr id="2" name="Объект 1" hidden="1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2119" y="1590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Прямоугольник 2" hidden="1"/>
          <p:cNvSpPr/>
          <p:nvPr userDrawn="1">
            <p:custDataLst>
              <p:tags r:id="rId13"/>
            </p:custDataLst>
          </p:nvPr>
        </p:nvSpPr>
        <p:spPr>
          <a:xfrm>
            <a:off x="0" y="0"/>
            <a:ext cx="195385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lvl="0" indent="0" algn="ctr" eaLnBrk="1"/>
            <a:endParaRPr lang="ru-RU" sz="2000" b="1" i="0" baseline="0" dirty="0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013019" y="6448427"/>
            <a:ext cx="836082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>
              <a:defRPr sz="2200" b="1">
                <a:solidFill>
                  <a:schemeClr val="hlink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FB774DA-D2CB-450F-9441-B77EDBE04A1A}" type="slidenum">
              <a:rPr lang="ru-RU">
                <a:solidFill>
                  <a:srgbClr val="003274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dirty="0">
              <a:solidFill>
                <a:srgbClr val="003274"/>
              </a:solidFill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24417" y="1125538"/>
            <a:ext cx="11233150" cy="514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624417" y="0"/>
            <a:ext cx="10176933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pic>
        <p:nvPicPr>
          <p:cNvPr id="1029" name="navigation8" descr="ujkm,"/>
          <p:cNvPicPr>
            <a:picLocks noChangeAspect="1" noChangeArrowheads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4351" y="106363"/>
            <a:ext cx="1183216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3051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2" r:id="rId9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9pPr>
    </p:titleStyle>
    <p:bodyStyle>
      <a:lvl1pPr marL="180975" indent="-180975" algn="l" rtl="0" eaLnBrk="0" fontAlgn="base" hangingPunct="0">
        <a:lnSpc>
          <a:spcPct val="110000"/>
        </a:lnSpc>
        <a:spcBef>
          <a:spcPct val="40000"/>
        </a:spcBef>
        <a:spcAft>
          <a:spcPct val="20000"/>
        </a:spcAft>
        <a:buBlip>
          <a:blip r:embed="rId18"/>
        </a:buBlip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360363" indent="-177800" algn="l" rtl="0" eaLnBrk="0" fontAlgn="base" hangingPunct="0">
        <a:lnSpc>
          <a:spcPct val="110000"/>
        </a:lnSpc>
        <a:spcBef>
          <a:spcPct val="0"/>
        </a:spcBef>
        <a:spcAft>
          <a:spcPct val="20000"/>
        </a:spcAft>
        <a:buBlip>
          <a:blip r:embed="rId19"/>
        </a:buBlip>
        <a:defRPr sz="1400">
          <a:solidFill>
            <a:schemeClr val="tx1"/>
          </a:solidFill>
          <a:latin typeface="+mn-lt"/>
          <a:cs typeface="+mn-cs"/>
        </a:defRPr>
      </a:lvl2pPr>
      <a:lvl3pPr marL="1162050" indent="-268288" algn="l" rtl="0" eaLnBrk="0" fontAlgn="base" hangingPunct="0">
        <a:spcBef>
          <a:spcPct val="0"/>
        </a:spcBef>
        <a:spcAft>
          <a:spcPct val="30000"/>
        </a:spcAft>
        <a:buBlip>
          <a:blip r:embed="rId19"/>
        </a:buBlip>
        <a:defRPr sz="2200">
          <a:solidFill>
            <a:schemeClr val="tx1"/>
          </a:solidFill>
          <a:latin typeface="+mn-lt"/>
          <a:cs typeface="+mn-cs"/>
        </a:defRPr>
      </a:lvl3pPr>
      <a:lvl4pPr marL="1665288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732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304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876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448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9020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 userDrawn="1">
            <p:custDataLst>
              <p:tags r:id="rId4"/>
            </p:custDataLst>
            <p:extLst/>
          </p:nvPr>
        </p:nvGraphicFramePr>
        <p:xfrm>
          <a:off x="2118" y="1588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212" name="Слайд think-cell" r:id="rId5" imgW="347" imgH="348" progId="TCLayout.ActiveDocument.1">
                  <p:embed/>
                </p:oleObj>
              </mc:Choice>
              <mc:Fallback>
                <p:oleObj name="Слайд think-cell" r:id="rId5" imgW="347" imgH="348" progId="TCLayout.ActiveDocument.1">
                  <p:embed/>
                  <p:pic>
                    <p:nvPicPr>
                      <p:cNvPr id="3" name="Объект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8" y="1588"/>
                        <a:ext cx="211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10652" y="408156"/>
            <a:ext cx="1437740" cy="522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1389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tags" Target="../tags/tag30.xml"/><Relationship Id="rId7" Type="http://schemas.openxmlformats.org/officeDocument/2006/relationships/image" Target="../media/image9.emf"/><Relationship Id="rId2" Type="http://schemas.openxmlformats.org/officeDocument/2006/relationships/tags" Target="../tags/tag29.xml"/><Relationship Id="rId1" Type="http://schemas.openxmlformats.org/officeDocument/2006/relationships/vmlDrawing" Target="../drawings/vmlDrawing20.vml"/><Relationship Id="rId6" Type="http://schemas.openxmlformats.org/officeDocument/2006/relationships/oleObject" Target="../embeddings/oleObject14.bin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16.xml"/><Relationship Id="rId7" Type="http://schemas.openxmlformats.org/officeDocument/2006/relationships/image" Target="../media/image9.emf"/><Relationship Id="rId2" Type="http://schemas.openxmlformats.org/officeDocument/2006/relationships/tags" Target="../tags/tag15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13.bin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18.xml"/><Relationship Id="rId7" Type="http://schemas.openxmlformats.org/officeDocument/2006/relationships/image" Target="../media/image9.emf"/><Relationship Id="rId2" Type="http://schemas.openxmlformats.org/officeDocument/2006/relationships/tags" Target="../tags/tag17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14.bin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.bin"/><Relationship Id="rId13" Type="http://schemas.openxmlformats.org/officeDocument/2006/relationships/image" Target="../media/image23.png"/><Relationship Id="rId3" Type="http://schemas.openxmlformats.org/officeDocument/2006/relationships/tags" Target="../tags/tag20.xml"/><Relationship Id="rId7" Type="http://schemas.openxmlformats.org/officeDocument/2006/relationships/image" Target="../media/image19.png"/><Relationship Id="rId12" Type="http://schemas.openxmlformats.org/officeDocument/2006/relationships/image" Target="../media/image22.png"/><Relationship Id="rId2" Type="http://schemas.openxmlformats.org/officeDocument/2006/relationships/tags" Target="../tags/tag19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18.png"/><Relationship Id="rId11" Type="http://schemas.openxmlformats.org/officeDocument/2006/relationships/image" Target="../media/image21.png"/><Relationship Id="rId5" Type="http://schemas.openxmlformats.org/officeDocument/2006/relationships/notesSlide" Target="../notesSlides/notesSlide4.xml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4" Type="http://schemas.openxmlformats.org/officeDocument/2006/relationships/slideLayout" Target="../slideLayouts/slideLayout14.xml"/><Relationship Id="rId9" Type="http://schemas.openxmlformats.org/officeDocument/2006/relationships/image" Target="../media/image9.emf"/><Relationship Id="rId1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.bin"/><Relationship Id="rId3" Type="http://schemas.openxmlformats.org/officeDocument/2006/relationships/tags" Target="../tags/tag22.xml"/><Relationship Id="rId7" Type="http://schemas.openxmlformats.org/officeDocument/2006/relationships/notesSlide" Target="../notesSlides/notesSlide5.xml"/><Relationship Id="rId2" Type="http://schemas.openxmlformats.org/officeDocument/2006/relationships/tags" Target="../tags/tag21.xml"/><Relationship Id="rId1" Type="http://schemas.openxmlformats.org/officeDocument/2006/relationships/vmlDrawing" Target="../drawings/vmlDrawing16.vml"/><Relationship Id="rId6" Type="http://schemas.openxmlformats.org/officeDocument/2006/relationships/slideLayout" Target="../slideLayouts/slideLayout14.xml"/><Relationship Id="rId5" Type="http://schemas.openxmlformats.org/officeDocument/2006/relationships/video" Target="../media/media1.mp4"/><Relationship Id="rId10" Type="http://schemas.openxmlformats.org/officeDocument/2006/relationships/image" Target="../media/image26.png"/><Relationship Id="rId4" Type="http://schemas.microsoft.com/office/2007/relationships/media" Target="../media/media1.mp4"/><Relationship Id="rId9" Type="http://schemas.openxmlformats.org/officeDocument/2006/relationships/image" Target="../media/image9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tags" Target="../tags/tag24.xml"/><Relationship Id="rId7" Type="http://schemas.openxmlformats.org/officeDocument/2006/relationships/image" Target="../media/image28.png"/><Relationship Id="rId2" Type="http://schemas.openxmlformats.org/officeDocument/2006/relationships/tags" Target="../tags/tag23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27.png"/><Relationship Id="rId11" Type="http://schemas.openxmlformats.org/officeDocument/2006/relationships/hyperlink" Target="2un081101SUS&amp;KUSmovieIC&amp;DAPfilt0.1-7.2HzMAX.avi" TargetMode="External"/><Relationship Id="rId5" Type="http://schemas.openxmlformats.org/officeDocument/2006/relationships/notesSlide" Target="../notesSlides/notesSlide6.xml"/><Relationship Id="rId10" Type="http://schemas.openxmlformats.org/officeDocument/2006/relationships/image" Target="../media/image9.emf"/><Relationship Id="rId4" Type="http://schemas.openxmlformats.org/officeDocument/2006/relationships/slideLayout" Target="../slideLayouts/slideLayout14.xml"/><Relationship Id="rId9" Type="http://schemas.openxmlformats.org/officeDocument/2006/relationships/oleObject" Target="../embeddings/oleObject14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tags" Target="../tags/tag26.xml"/><Relationship Id="rId7" Type="http://schemas.openxmlformats.org/officeDocument/2006/relationships/image" Target="../media/image28.png"/><Relationship Id="rId2" Type="http://schemas.openxmlformats.org/officeDocument/2006/relationships/tags" Target="../tags/tag25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27.png"/><Relationship Id="rId11" Type="http://schemas.openxmlformats.org/officeDocument/2006/relationships/hyperlink" Target="2un081101SUS&amp;KUSmovieIC&amp;DAPfilt0.1-7.2HzMAX.avi" TargetMode="External"/><Relationship Id="rId5" Type="http://schemas.openxmlformats.org/officeDocument/2006/relationships/notesSlide" Target="../notesSlides/notesSlide7.xml"/><Relationship Id="rId10" Type="http://schemas.openxmlformats.org/officeDocument/2006/relationships/image" Target="../media/image9.emf"/><Relationship Id="rId4" Type="http://schemas.openxmlformats.org/officeDocument/2006/relationships/slideLayout" Target="../slideLayouts/slideLayout14.xml"/><Relationship Id="rId9" Type="http://schemas.openxmlformats.org/officeDocument/2006/relationships/oleObject" Target="../embeddings/oleObject14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tags" Target="../tags/tag28.xml"/><Relationship Id="rId7" Type="http://schemas.openxmlformats.org/officeDocument/2006/relationships/oleObject" Target="../embeddings/oleObject14.bin"/><Relationship Id="rId2" Type="http://schemas.openxmlformats.org/officeDocument/2006/relationships/tags" Target="../tags/tag27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30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4340" y="2365786"/>
            <a:ext cx="8928687" cy="1667643"/>
          </a:xfrm>
        </p:spPr>
        <p:txBody>
          <a:bodyPr/>
          <a:lstStyle/>
          <a:p>
            <a:r>
              <a:rPr lang="ru-RU" sz="3600" dirty="0">
                <a:solidFill>
                  <a:schemeClr val="accent1">
                    <a:lumMod val="75000"/>
                  </a:schemeClr>
                </a:solidFill>
                <a:latin typeface="Calibri Light" panose="020F0302020204030204"/>
              </a:rPr>
              <a:t>Практические способы анализа динамических систем при помощи реконструкции траектории колебаний оборудования</a:t>
            </a:r>
            <a:r>
              <a:rPr lang="ru-RU" sz="3600" dirty="0" smtClean="0">
                <a:solidFill>
                  <a:schemeClr val="accent1">
                    <a:lumMod val="75000"/>
                  </a:schemeClr>
                </a:solidFill>
                <a:latin typeface="Calibri Light" panose="020F0302020204030204"/>
              </a:rPr>
              <a:t/>
            </a:r>
            <a:br>
              <a:rPr lang="ru-RU" sz="3600" dirty="0" smtClean="0">
                <a:solidFill>
                  <a:schemeClr val="accent1">
                    <a:lumMod val="75000"/>
                  </a:schemeClr>
                </a:solidFill>
                <a:latin typeface="Calibri Light" panose="020F0302020204030204"/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966307" y="5991288"/>
            <a:ext cx="1707705" cy="655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lnSpc>
                <a:spcPct val="110000"/>
              </a:lnSpc>
              <a:spcBef>
                <a:spcPct val="40000"/>
              </a:spcBef>
              <a:spcAft>
                <a:spcPct val="20000"/>
              </a:spcAft>
              <a:buFontTx/>
              <a:buNone/>
              <a:defRPr sz="1400" b="1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360363" indent="-177800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20000"/>
              </a:spcAft>
              <a:buBlip>
                <a:blip r:embed="rId2"/>
              </a:buBlip>
              <a:defRPr sz="1400">
                <a:solidFill>
                  <a:schemeClr val="tx1"/>
                </a:solidFill>
                <a:latin typeface="+mn-lt"/>
                <a:cs typeface="+mn-cs"/>
              </a:defRPr>
            </a:lvl2pPr>
            <a:lvl3pPr marL="1162050" indent="-268288" algn="l" rtl="0" eaLnBrk="0" fontAlgn="base" hangingPunct="0">
              <a:spcBef>
                <a:spcPct val="0"/>
              </a:spcBef>
              <a:spcAft>
                <a:spcPct val="30000"/>
              </a:spcAft>
              <a:buBlip>
                <a:blip r:embed="rId2"/>
              </a:buBlip>
              <a:defRPr sz="2200">
                <a:solidFill>
                  <a:schemeClr val="tx1"/>
                </a:solidFill>
                <a:latin typeface="+mn-lt"/>
                <a:cs typeface="+mn-cs"/>
              </a:defRPr>
            </a:lvl3pPr>
            <a:lvl4pPr marL="16652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732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3047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8767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4487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90207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</a:pPr>
            <a:r>
              <a:rPr lang="ru-RU" kern="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Октябрь </a:t>
            </a:r>
            <a:r>
              <a:rPr lang="ru-RU" kern="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 </a:t>
            </a:r>
            <a:r>
              <a:rPr lang="ru-RU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</a:t>
            </a:r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CD62C945-11EB-4745-B105-2C48577D71F6}"/>
              </a:ext>
            </a:extLst>
          </p:cNvPr>
          <p:cNvSpPr txBox="1"/>
          <p:nvPr/>
        </p:nvSpPr>
        <p:spPr>
          <a:xfrm>
            <a:off x="854340" y="4789949"/>
            <a:ext cx="377804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">
              <a:defRPr/>
            </a:pPr>
            <a:r>
              <a:rPr lang="ru-RU" sz="1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Главный эксперт отдела проектирования </a:t>
            </a:r>
            <a:r>
              <a:rPr lang="ru-RU" sz="14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спецсистем</a:t>
            </a:r>
            <a:r>
              <a:rPr lang="ru-RU" sz="1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АО «РАСУ»</a:t>
            </a:r>
          </a:p>
          <a:p>
            <a:r>
              <a:rPr lang="ru-RU" sz="1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Аксенов Кирилл Валерьевич</a:t>
            </a:r>
          </a:p>
        </p:txBody>
      </p:sp>
    </p:spTree>
    <p:extLst>
      <p:ext uri="{BB962C8B-B14F-4D97-AF65-F5344CB8AC3E}">
        <p14:creationId xmlns:p14="http://schemas.microsoft.com/office/powerpoint/2010/main" val="139654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Объект 14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726715121"/>
              </p:ext>
            </p:extLst>
          </p:nvPr>
        </p:nvGraphicFramePr>
        <p:xfrm>
          <a:off x="1525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54" name="Слайд think-cell" r:id="rId6" imgW="347" imgH="348" progId="TCLayout.ActiveDocument.1">
                  <p:embed/>
                </p:oleObj>
              </mc:Choice>
              <mc:Fallback>
                <p:oleObj name="Слайд think-cell" r:id="rId6" imgW="347" imgH="348" progId="TCLayout.ActiveDocument.1">
                  <p:embed/>
                  <p:pic>
                    <p:nvPicPr>
                      <p:cNvPr id="15" name="Объект 14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25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Прямоугольник 4" hidden="1"/>
          <p:cNvSpPr/>
          <p:nvPr>
            <p:custDataLst>
              <p:tags r:id="rId3"/>
            </p:custDataLst>
          </p:nvPr>
        </p:nvSpPr>
        <p:spPr>
          <a:xfrm>
            <a:off x="152400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ru-RU" sz="1200" dirty="0">
              <a:solidFill>
                <a:srgbClr val="FFFFFF"/>
              </a:solidFill>
              <a:latin typeface="Arial"/>
              <a:cs typeface="Arial"/>
              <a:sym typeface="+mn-lt"/>
            </a:endParaRPr>
          </a:p>
        </p:txBody>
      </p:sp>
      <p:sp>
        <p:nvSpPr>
          <p:cNvPr id="1082" name="Заголовок 1"/>
          <p:cNvSpPr txBox="1">
            <a:spLocks/>
          </p:cNvSpPr>
          <p:nvPr/>
        </p:nvSpPr>
        <p:spPr>
          <a:xfrm>
            <a:off x="636869" y="509982"/>
            <a:ext cx="9935239" cy="362373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sz="1800" b="0" kern="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Пути развития систем диагностирования</a:t>
            </a:r>
            <a:endParaRPr lang="ru-RU" sz="1800" b="0" kern="0" dirty="0" smtClean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36868" y="1052704"/>
            <a:ext cx="607635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/>
              <a:t>Морфологический анализ </a:t>
            </a:r>
            <a:r>
              <a:rPr lang="ru-RU" sz="1400" dirty="0"/>
              <a:t>объекта </a:t>
            </a:r>
            <a:r>
              <a:rPr lang="ru-RU" sz="1400" dirty="0" smtClean="0"/>
              <a:t>диагностирования </a:t>
            </a:r>
          </a:p>
          <a:p>
            <a:r>
              <a:rPr lang="ru-RU" sz="1400" dirty="0" smtClean="0"/>
              <a:t>(Методы технической диагностики автомобилей, </a:t>
            </a:r>
          </a:p>
          <a:p>
            <a:r>
              <a:rPr lang="ru-RU" sz="1400" dirty="0" smtClean="0"/>
              <a:t>Учебное пособие, </a:t>
            </a:r>
            <a:r>
              <a:rPr lang="ru-RU" sz="1400" dirty="0" err="1" smtClean="0"/>
              <a:t>Мигаль</a:t>
            </a:r>
            <a:r>
              <a:rPr lang="ru-RU" sz="1400" dirty="0" smtClean="0"/>
              <a:t> В.Д., </a:t>
            </a:r>
            <a:r>
              <a:rPr lang="ru-RU" sz="1400" dirty="0" err="1" smtClean="0"/>
              <a:t>Мигаль</a:t>
            </a:r>
            <a:r>
              <a:rPr lang="ru-RU" sz="1400" dirty="0" smtClean="0"/>
              <a:t> В.П.)</a:t>
            </a:r>
            <a:endParaRPr lang="ru-RU" sz="1400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0030" y="1791368"/>
            <a:ext cx="4778883" cy="4571668"/>
          </a:xfrm>
          <a:prstGeom prst="rect">
            <a:avLst/>
          </a:prstGeom>
        </p:spPr>
      </p:pic>
      <p:sp>
        <p:nvSpPr>
          <p:cNvPr id="16" name="Равнобедренный треугольник 15"/>
          <p:cNvSpPr/>
          <p:nvPr/>
        </p:nvSpPr>
        <p:spPr>
          <a:xfrm rot="5400000">
            <a:off x="5047843" y="2491217"/>
            <a:ext cx="1722534" cy="211845"/>
          </a:xfrm>
          <a:prstGeom prst="triangle">
            <a:avLst>
              <a:gd name="adj" fmla="val 49453"/>
            </a:avLst>
          </a:prstGeom>
          <a:solidFill>
            <a:schemeClr val="accent1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ru-RU" kern="0">
              <a:solidFill>
                <a:prstClr val="white"/>
              </a:solidFill>
              <a:latin typeface="Calibri"/>
              <a:cs typeface="Arial"/>
            </a:endParaRPr>
          </a:p>
        </p:txBody>
      </p:sp>
      <p:sp>
        <p:nvSpPr>
          <p:cNvPr id="17" name="Равнобедренный треугольник 16"/>
          <p:cNvSpPr/>
          <p:nvPr/>
        </p:nvSpPr>
        <p:spPr>
          <a:xfrm rot="5400000">
            <a:off x="5255098" y="3885675"/>
            <a:ext cx="1722534" cy="211845"/>
          </a:xfrm>
          <a:prstGeom prst="triangle">
            <a:avLst>
              <a:gd name="adj" fmla="val 49453"/>
            </a:avLst>
          </a:prstGeom>
          <a:solidFill>
            <a:schemeClr val="accent1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ru-RU" kern="0">
              <a:solidFill>
                <a:prstClr val="white"/>
              </a:solidFill>
              <a:latin typeface="Calibri"/>
              <a:cs typeface="Arial"/>
            </a:endParaRPr>
          </a:p>
        </p:txBody>
      </p:sp>
      <p:sp>
        <p:nvSpPr>
          <p:cNvPr id="18" name="Равнобедренный треугольник 17"/>
          <p:cNvSpPr/>
          <p:nvPr/>
        </p:nvSpPr>
        <p:spPr>
          <a:xfrm rot="5400000">
            <a:off x="5442744" y="5395846"/>
            <a:ext cx="1722534" cy="211845"/>
          </a:xfrm>
          <a:prstGeom prst="triangle">
            <a:avLst>
              <a:gd name="adj" fmla="val 49453"/>
            </a:avLst>
          </a:prstGeom>
          <a:solidFill>
            <a:schemeClr val="accent1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ru-RU" kern="0">
              <a:solidFill>
                <a:prstClr val="white"/>
              </a:solidFill>
              <a:latin typeface="Calibri"/>
              <a:cs typeface="Arial"/>
            </a:endParaRPr>
          </a:p>
        </p:txBody>
      </p:sp>
      <p:sp>
        <p:nvSpPr>
          <p:cNvPr id="19" name="Rectangle 13"/>
          <p:cNvSpPr>
            <a:spLocks noChangeArrowheads="1"/>
          </p:cNvSpPr>
          <p:nvPr/>
        </p:nvSpPr>
        <p:spPr bwMode="auto">
          <a:xfrm>
            <a:off x="7061463" y="3130330"/>
            <a:ext cx="4824800" cy="1508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2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Привлечение носителей знаний и данных по выбранным направлениям развития диагностирования</a:t>
            </a:r>
            <a:r>
              <a:rPr lang="en-US" altLang="ru-RU" sz="12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: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sz="500" dirty="0" smtClean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228600" indent="-228600" eaLnBrk="0" fontAlgn="base" hangingPunct="0">
              <a:spcBef>
                <a:spcPct val="0"/>
              </a:spcBef>
              <a:spcAft>
                <a:spcPct val="0"/>
              </a:spcAft>
              <a:buAutoNum type="arabicPeriod"/>
            </a:pPr>
            <a:r>
              <a:rPr lang="ru-RU" altLang="ru-RU" sz="12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Экспертов</a:t>
            </a:r>
          </a:p>
          <a:p>
            <a:pPr marL="228600" indent="-228600" eaLnBrk="0" fontAlgn="base" hangingPunct="0">
              <a:spcBef>
                <a:spcPct val="0"/>
              </a:spcBef>
              <a:spcAft>
                <a:spcPct val="0"/>
              </a:spcAft>
              <a:buAutoNum type="arabicPeriod"/>
            </a:pPr>
            <a:r>
              <a:rPr lang="ru-RU" altLang="ru-RU" sz="12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Специализированных организаций</a:t>
            </a:r>
          </a:p>
          <a:p>
            <a:pPr marL="228600" indent="-228600" eaLnBrk="0" fontAlgn="base" hangingPunct="0">
              <a:spcBef>
                <a:spcPct val="0"/>
              </a:spcBef>
              <a:spcAft>
                <a:spcPct val="0"/>
              </a:spcAft>
              <a:buAutoNum type="arabicPeriod"/>
            </a:pPr>
            <a:r>
              <a:rPr lang="ru-RU" altLang="ru-RU" sz="12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Носителей данных по статистике отказов</a:t>
            </a:r>
          </a:p>
          <a:p>
            <a:pPr marL="228600" indent="-228600" eaLnBrk="0" fontAlgn="base" hangingPunct="0">
              <a:spcBef>
                <a:spcPct val="0"/>
              </a:spcBef>
              <a:spcAft>
                <a:spcPct val="0"/>
              </a:spcAft>
              <a:buAutoNum type="arabicPeriod"/>
            </a:pPr>
            <a:r>
              <a:rPr lang="ru-RU" altLang="ru-RU" sz="12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Носителей данных по эксплуатации оборудования</a:t>
            </a:r>
          </a:p>
          <a:p>
            <a:pPr marL="228600" indent="-228600" eaLnBrk="0" fontAlgn="base" hangingPunct="0">
              <a:spcBef>
                <a:spcPct val="0"/>
              </a:spcBef>
              <a:spcAft>
                <a:spcPct val="0"/>
              </a:spcAft>
              <a:buAutoNum type="arabicPeriod"/>
            </a:pPr>
            <a:r>
              <a:rPr lang="ru-RU" altLang="ru-RU" sz="12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Производителей оборудования</a:t>
            </a:r>
            <a:endParaRPr lang="ru-RU" altLang="ru-RU" sz="1200" dirty="0"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20" name="Равнобедренный треугольник 19"/>
          <p:cNvSpPr/>
          <p:nvPr/>
        </p:nvSpPr>
        <p:spPr>
          <a:xfrm rot="10800000">
            <a:off x="8163084" y="5075704"/>
            <a:ext cx="1722534" cy="211845"/>
          </a:xfrm>
          <a:prstGeom prst="triangle">
            <a:avLst>
              <a:gd name="adj" fmla="val 49453"/>
            </a:avLst>
          </a:prstGeom>
          <a:solidFill>
            <a:schemeClr val="accent1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ru-RU" kern="0">
              <a:solidFill>
                <a:prstClr val="white"/>
              </a:solidFill>
              <a:latin typeface="Calibri"/>
              <a:cs typeface="Arial"/>
            </a:endParaRPr>
          </a:p>
        </p:txBody>
      </p:sp>
      <p:sp>
        <p:nvSpPr>
          <p:cNvPr id="21" name="Rectangle 13"/>
          <p:cNvSpPr>
            <a:spLocks noChangeArrowheads="1"/>
          </p:cNvSpPr>
          <p:nvPr/>
        </p:nvSpPr>
        <p:spPr bwMode="auto">
          <a:xfrm>
            <a:off x="7709477" y="5447820"/>
            <a:ext cx="286263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2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Создание БД влияющих факторов</a:t>
            </a:r>
            <a:endParaRPr lang="en-US" altLang="ru-RU" sz="1200" dirty="0" smtClean="0"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368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9830" y="3325694"/>
            <a:ext cx="4981575" cy="3114675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410445" y="6315892"/>
            <a:ext cx="452480" cy="365125"/>
          </a:xfrm>
        </p:spPr>
        <p:txBody>
          <a:bodyPr/>
          <a:lstStyle/>
          <a:p>
            <a:fld id="{6DF24603-9A1B-F342-92E0-89DE32840F75}" type="slidenum">
              <a:rPr lang="en-US" sz="1200" smtClean="0"/>
              <a:t>11</a:t>
            </a:fld>
            <a:endParaRPr lang="en-US" sz="12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403326" y="2966795"/>
            <a:ext cx="43730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/>
              <a:t>Пример взаимосвязей между элементами БД </a:t>
            </a:r>
            <a:r>
              <a:rPr lang="ru-RU" sz="1200" dirty="0" err="1" smtClean="0"/>
              <a:t>КиД</a:t>
            </a:r>
            <a:endParaRPr lang="ru-RU" sz="1200" dirty="0" smtClean="0"/>
          </a:p>
          <a:p>
            <a:endParaRPr lang="ru-RU" sz="1200" dirty="0"/>
          </a:p>
        </p:txBody>
      </p:sp>
      <p:sp>
        <p:nvSpPr>
          <p:cNvPr id="86" name="Прямоугольник 85"/>
          <p:cNvSpPr/>
          <p:nvPr/>
        </p:nvSpPr>
        <p:spPr>
          <a:xfrm>
            <a:off x="691773" y="1920470"/>
            <a:ext cx="15459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/>
              <a:t>Режим работы оборудования</a:t>
            </a:r>
            <a:endParaRPr lang="ru-RU" sz="1400" dirty="0"/>
          </a:p>
        </p:txBody>
      </p:sp>
      <p:sp>
        <p:nvSpPr>
          <p:cNvPr id="87" name="Прямоугольник 86"/>
          <p:cNvSpPr/>
          <p:nvPr/>
        </p:nvSpPr>
        <p:spPr>
          <a:xfrm>
            <a:off x="715853" y="849843"/>
            <a:ext cx="178240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/>
              <a:t>Объекты </a:t>
            </a:r>
            <a:r>
              <a:rPr lang="ru-RU" sz="1400" dirty="0" smtClean="0"/>
              <a:t>контроля (требования НТД, отказы, класс)</a:t>
            </a:r>
            <a:endParaRPr lang="ru-RU" sz="1400" dirty="0"/>
          </a:p>
        </p:txBody>
      </p:sp>
      <p:sp>
        <p:nvSpPr>
          <p:cNvPr id="91" name="Прямоугольник 90"/>
          <p:cNvSpPr/>
          <p:nvPr/>
        </p:nvSpPr>
        <p:spPr>
          <a:xfrm>
            <a:off x="6045880" y="1104460"/>
            <a:ext cx="220865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err="1" smtClean="0"/>
              <a:t>Контролепригодность</a:t>
            </a:r>
            <a:endParaRPr lang="ru-RU" sz="1400" dirty="0"/>
          </a:p>
        </p:txBody>
      </p:sp>
      <p:sp>
        <p:nvSpPr>
          <p:cNvPr id="94" name="Прямоугольник 93"/>
          <p:cNvSpPr/>
          <p:nvPr/>
        </p:nvSpPr>
        <p:spPr>
          <a:xfrm>
            <a:off x="7959353" y="1092606"/>
            <a:ext cx="21749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/>
              <a:t>Средства и системы контроля</a:t>
            </a:r>
            <a:endParaRPr lang="ru-RU" sz="1400" dirty="0"/>
          </a:p>
        </p:txBody>
      </p:sp>
      <p:sp>
        <p:nvSpPr>
          <p:cNvPr id="19" name="Подзаголовок 2"/>
          <p:cNvSpPr txBox="1">
            <a:spLocks/>
          </p:cNvSpPr>
          <p:nvPr/>
        </p:nvSpPr>
        <p:spPr>
          <a:xfrm>
            <a:off x="675619" y="546343"/>
            <a:ext cx="6070413" cy="5478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r>
              <a:rPr lang="ru-RU" sz="1800" dirty="0" smtClean="0">
                <a:ln w="0"/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Формирование БД контроля и диагностирования</a:t>
            </a:r>
            <a:endParaRPr lang="ru-RU" sz="1800" dirty="0">
              <a:ln w="0"/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4308669" y="1000187"/>
            <a:ext cx="16688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/>
              <a:t>Диагностические матрицы</a:t>
            </a:r>
            <a:endParaRPr lang="ru-RU" sz="1400" dirty="0"/>
          </a:p>
        </p:txBody>
      </p:sp>
      <p:sp>
        <p:nvSpPr>
          <p:cNvPr id="23" name="Равнобедренный треугольник 22"/>
          <p:cNvSpPr/>
          <p:nvPr/>
        </p:nvSpPr>
        <p:spPr>
          <a:xfrm rot="10800000">
            <a:off x="2498260" y="1630192"/>
            <a:ext cx="1722534" cy="211845"/>
          </a:xfrm>
          <a:prstGeom prst="triangle">
            <a:avLst>
              <a:gd name="adj" fmla="val 49453"/>
            </a:avLst>
          </a:prstGeom>
          <a:solidFill>
            <a:schemeClr val="accent1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ru-RU" kern="0">
              <a:solidFill>
                <a:prstClr val="white"/>
              </a:solidFill>
              <a:latin typeface="Calibri"/>
              <a:cs typeface="Arial"/>
            </a:endParaRPr>
          </a:p>
        </p:txBody>
      </p:sp>
      <p:sp>
        <p:nvSpPr>
          <p:cNvPr id="25" name="Равнобедренный треугольник 24"/>
          <p:cNvSpPr/>
          <p:nvPr/>
        </p:nvSpPr>
        <p:spPr>
          <a:xfrm rot="10800000">
            <a:off x="603125" y="1619282"/>
            <a:ext cx="1722534" cy="211845"/>
          </a:xfrm>
          <a:prstGeom prst="triangle">
            <a:avLst>
              <a:gd name="adj" fmla="val 49453"/>
            </a:avLst>
          </a:prstGeom>
          <a:solidFill>
            <a:schemeClr val="accent1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ru-RU" kern="0">
              <a:solidFill>
                <a:prstClr val="white"/>
              </a:solidFill>
              <a:latin typeface="Calibri"/>
              <a:cs typeface="Arial"/>
            </a:endParaRPr>
          </a:p>
        </p:txBody>
      </p:sp>
      <p:sp>
        <p:nvSpPr>
          <p:cNvPr id="26" name="Равнобедренный треугольник 25"/>
          <p:cNvSpPr/>
          <p:nvPr/>
        </p:nvSpPr>
        <p:spPr>
          <a:xfrm rot="10800000">
            <a:off x="4395296" y="1619903"/>
            <a:ext cx="1722534" cy="211845"/>
          </a:xfrm>
          <a:prstGeom prst="triangle">
            <a:avLst>
              <a:gd name="adj" fmla="val 49453"/>
            </a:avLst>
          </a:prstGeom>
          <a:solidFill>
            <a:schemeClr val="accent1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ru-RU" kern="0">
              <a:solidFill>
                <a:prstClr val="white"/>
              </a:solidFill>
              <a:latin typeface="Calibri"/>
              <a:cs typeface="Arial"/>
            </a:endParaRPr>
          </a:p>
        </p:txBody>
      </p:sp>
      <p:sp>
        <p:nvSpPr>
          <p:cNvPr id="27" name="Равнобедренный треугольник 26"/>
          <p:cNvSpPr/>
          <p:nvPr/>
        </p:nvSpPr>
        <p:spPr>
          <a:xfrm rot="10800000">
            <a:off x="6290431" y="1619283"/>
            <a:ext cx="1722534" cy="211845"/>
          </a:xfrm>
          <a:prstGeom prst="triangle">
            <a:avLst>
              <a:gd name="adj" fmla="val 49453"/>
            </a:avLst>
          </a:prstGeom>
          <a:solidFill>
            <a:schemeClr val="accent1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ru-RU" kern="0">
              <a:solidFill>
                <a:prstClr val="white"/>
              </a:solidFill>
              <a:latin typeface="Calibri"/>
              <a:cs typeface="Arial"/>
            </a:endParaRPr>
          </a:p>
        </p:txBody>
      </p:sp>
      <p:sp>
        <p:nvSpPr>
          <p:cNvPr id="30" name="Равнобедренный треугольник 29"/>
          <p:cNvSpPr/>
          <p:nvPr/>
        </p:nvSpPr>
        <p:spPr>
          <a:xfrm rot="10800000">
            <a:off x="8185566" y="1616762"/>
            <a:ext cx="1722534" cy="211845"/>
          </a:xfrm>
          <a:prstGeom prst="triangle">
            <a:avLst>
              <a:gd name="adj" fmla="val 49453"/>
            </a:avLst>
          </a:prstGeom>
          <a:solidFill>
            <a:schemeClr val="accent1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ru-RU" kern="0">
              <a:solidFill>
                <a:prstClr val="white"/>
              </a:solidFill>
              <a:latin typeface="Calibri"/>
              <a:cs typeface="Arial"/>
            </a:endParaRPr>
          </a:p>
        </p:txBody>
      </p:sp>
      <p:sp>
        <p:nvSpPr>
          <p:cNvPr id="32" name="Равнобедренный треугольник 31"/>
          <p:cNvSpPr/>
          <p:nvPr/>
        </p:nvSpPr>
        <p:spPr>
          <a:xfrm rot="10800000">
            <a:off x="637301" y="2486210"/>
            <a:ext cx="1722534" cy="211845"/>
          </a:xfrm>
          <a:prstGeom prst="triangle">
            <a:avLst>
              <a:gd name="adj" fmla="val 49453"/>
            </a:avLst>
          </a:prstGeom>
          <a:solidFill>
            <a:schemeClr val="accent1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ru-RU" kern="0">
              <a:solidFill>
                <a:prstClr val="white"/>
              </a:solidFill>
              <a:latin typeface="Calibri"/>
              <a:cs typeface="Arial"/>
            </a:endParaRPr>
          </a:p>
        </p:txBody>
      </p:sp>
      <p:sp>
        <p:nvSpPr>
          <p:cNvPr id="33" name="Равнобедренный треугольник 32"/>
          <p:cNvSpPr/>
          <p:nvPr/>
        </p:nvSpPr>
        <p:spPr>
          <a:xfrm rot="10800000">
            <a:off x="2509221" y="2476765"/>
            <a:ext cx="1722534" cy="211845"/>
          </a:xfrm>
          <a:prstGeom prst="triangle">
            <a:avLst>
              <a:gd name="adj" fmla="val 49453"/>
            </a:avLst>
          </a:prstGeom>
          <a:solidFill>
            <a:schemeClr val="accent1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ru-RU" kern="0">
              <a:solidFill>
                <a:prstClr val="white"/>
              </a:solidFill>
              <a:latin typeface="Calibri"/>
              <a:cs typeface="Arial"/>
            </a:endParaRPr>
          </a:p>
        </p:txBody>
      </p:sp>
      <p:sp>
        <p:nvSpPr>
          <p:cNvPr id="34" name="Равнобедренный треугольник 33"/>
          <p:cNvSpPr/>
          <p:nvPr/>
        </p:nvSpPr>
        <p:spPr>
          <a:xfrm rot="10800000">
            <a:off x="4379712" y="2476766"/>
            <a:ext cx="1722534" cy="211845"/>
          </a:xfrm>
          <a:prstGeom prst="triangle">
            <a:avLst>
              <a:gd name="adj" fmla="val 49453"/>
            </a:avLst>
          </a:prstGeom>
          <a:solidFill>
            <a:schemeClr val="accent1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ru-RU" kern="0">
              <a:solidFill>
                <a:prstClr val="white"/>
              </a:solidFill>
              <a:latin typeface="Calibri"/>
              <a:cs typeface="Arial"/>
            </a:endParaRPr>
          </a:p>
        </p:txBody>
      </p:sp>
      <p:sp>
        <p:nvSpPr>
          <p:cNvPr id="35" name="Равнобедренный треугольник 34"/>
          <p:cNvSpPr/>
          <p:nvPr/>
        </p:nvSpPr>
        <p:spPr>
          <a:xfrm rot="10800000">
            <a:off x="6245686" y="2476765"/>
            <a:ext cx="1722534" cy="211845"/>
          </a:xfrm>
          <a:prstGeom prst="triangle">
            <a:avLst>
              <a:gd name="adj" fmla="val 49453"/>
            </a:avLst>
          </a:prstGeom>
          <a:solidFill>
            <a:schemeClr val="accent1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ru-RU" kern="0">
              <a:solidFill>
                <a:prstClr val="white"/>
              </a:solidFill>
              <a:latin typeface="Calibri"/>
              <a:cs typeface="Arial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2858911" y="2096638"/>
            <a:ext cx="122014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/>
              <a:t>ТЭП контроля</a:t>
            </a:r>
            <a:endParaRPr lang="ru-RU" sz="1400" dirty="0"/>
          </a:p>
        </p:txBody>
      </p:sp>
      <p:sp>
        <p:nvSpPr>
          <p:cNvPr id="37" name="Прямоугольник 36"/>
          <p:cNvSpPr/>
          <p:nvPr/>
        </p:nvSpPr>
        <p:spPr>
          <a:xfrm>
            <a:off x="2719066" y="1052667"/>
            <a:ext cx="13449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/>
              <a:t>Точность и достоверность</a:t>
            </a:r>
            <a:endParaRPr lang="ru-RU" sz="1400" dirty="0"/>
          </a:p>
        </p:txBody>
      </p:sp>
      <p:sp>
        <p:nvSpPr>
          <p:cNvPr id="41" name="Прямоугольник 40"/>
          <p:cNvSpPr/>
          <p:nvPr/>
        </p:nvSpPr>
        <p:spPr>
          <a:xfrm>
            <a:off x="8476172" y="1920470"/>
            <a:ext cx="123240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/>
              <a:t>Другие о</a:t>
            </a:r>
            <a:r>
              <a:rPr lang="ru-RU" sz="1400" dirty="0" smtClean="0"/>
              <a:t>собенности</a:t>
            </a:r>
            <a:endParaRPr lang="ru-RU" sz="1400" dirty="0"/>
          </a:p>
        </p:txBody>
      </p:sp>
      <p:sp>
        <p:nvSpPr>
          <p:cNvPr id="42" name="Равнобедренный треугольник 41"/>
          <p:cNvSpPr/>
          <p:nvPr/>
        </p:nvSpPr>
        <p:spPr>
          <a:xfrm rot="10800000">
            <a:off x="8174357" y="2466630"/>
            <a:ext cx="1722534" cy="211845"/>
          </a:xfrm>
          <a:prstGeom prst="triangle">
            <a:avLst>
              <a:gd name="adj" fmla="val 49453"/>
            </a:avLst>
          </a:prstGeom>
          <a:solidFill>
            <a:schemeClr val="accent1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ru-RU" kern="0">
              <a:solidFill>
                <a:prstClr val="white"/>
              </a:solidFill>
              <a:latin typeface="Calibri"/>
              <a:cs typeface="Arial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7769377" y="3202474"/>
            <a:ext cx="42550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/>
              <a:t>Виды объектов и режимов диагностирования</a:t>
            </a:r>
          </a:p>
          <a:p>
            <a:endParaRPr lang="ru-RU" sz="12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3880" y="3579819"/>
            <a:ext cx="3788408" cy="2815201"/>
          </a:xfrm>
          <a:prstGeom prst="rect">
            <a:avLst/>
          </a:prstGeom>
        </p:spPr>
      </p:pic>
      <p:sp>
        <p:nvSpPr>
          <p:cNvPr id="39" name="Прямоугольник 38"/>
          <p:cNvSpPr/>
          <p:nvPr/>
        </p:nvSpPr>
        <p:spPr>
          <a:xfrm>
            <a:off x="4505327" y="1741894"/>
            <a:ext cx="154591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/>
              <a:t>Методики, </a:t>
            </a:r>
          </a:p>
          <a:p>
            <a:pPr algn="ctr"/>
            <a:r>
              <a:rPr lang="ru-RU" sz="1400" dirty="0"/>
              <a:t>а</a:t>
            </a:r>
            <a:r>
              <a:rPr lang="ru-RU" sz="1400" dirty="0" smtClean="0"/>
              <a:t>лгоритмы </a:t>
            </a:r>
            <a:r>
              <a:rPr lang="ru-RU" sz="1400" dirty="0"/>
              <a:t>и процедуры</a:t>
            </a:r>
          </a:p>
          <a:p>
            <a:pPr algn="ctr"/>
            <a:endParaRPr lang="ru-RU" sz="1400" dirty="0" smtClean="0"/>
          </a:p>
        </p:txBody>
      </p:sp>
      <p:sp>
        <p:nvSpPr>
          <p:cNvPr id="40" name="Прямоугольник 39"/>
          <p:cNvSpPr/>
          <p:nvPr/>
        </p:nvSpPr>
        <p:spPr>
          <a:xfrm>
            <a:off x="6002625" y="2070255"/>
            <a:ext cx="220865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/>
              <a:t>Периодичность контроля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22551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59241" y="3333527"/>
            <a:ext cx="4540620" cy="993748"/>
          </a:xfrm>
        </p:spPr>
        <p:txBody>
          <a:bodyPr/>
          <a:lstStyle/>
          <a:p>
            <a:r>
              <a:rPr lang="ru-RU" sz="3600" dirty="0">
                <a:solidFill>
                  <a:schemeClr val="accent1">
                    <a:lumMod val="75000"/>
                  </a:schemeClr>
                </a:solidFill>
                <a:latin typeface="Calibri Light" panose="020F0302020204030204"/>
              </a:rPr>
              <a:t>Спасибо за внимание</a:t>
            </a:r>
            <a:r>
              <a:rPr lang="ru-RU" sz="3600" dirty="0" smtClean="0">
                <a:solidFill>
                  <a:schemeClr val="accent1">
                    <a:lumMod val="75000"/>
                  </a:schemeClr>
                </a:solidFill>
                <a:latin typeface="Calibri Light" panose="020F0302020204030204"/>
              </a:rPr>
              <a:t/>
            </a:r>
            <a:br>
              <a:rPr lang="ru-RU" sz="3600" dirty="0" smtClean="0">
                <a:solidFill>
                  <a:schemeClr val="accent1">
                    <a:lumMod val="75000"/>
                  </a:schemeClr>
                </a:solidFill>
                <a:latin typeface="Calibri Light" panose="020F0302020204030204"/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966307" y="5991288"/>
            <a:ext cx="1707705" cy="655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lnSpc>
                <a:spcPct val="110000"/>
              </a:lnSpc>
              <a:spcBef>
                <a:spcPct val="40000"/>
              </a:spcBef>
              <a:spcAft>
                <a:spcPct val="20000"/>
              </a:spcAft>
              <a:buFontTx/>
              <a:buNone/>
              <a:defRPr sz="1400" b="1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360363" indent="-177800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20000"/>
              </a:spcAft>
              <a:buBlip>
                <a:blip r:embed="rId2"/>
              </a:buBlip>
              <a:defRPr sz="1400">
                <a:solidFill>
                  <a:schemeClr val="tx1"/>
                </a:solidFill>
                <a:latin typeface="+mn-lt"/>
                <a:cs typeface="+mn-cs"/>
              </a:defRPr>
            </a:lvl2pPr>
            <a:lvl3pPr marL="1162050" indent="-268288" algn="l" rtl="0" eaLnBrk="0" fontAlgn="base" hangingPunct="0">
              <a:spcBef>
                <a:spcPct val="0"/>
              </a:spcBef>
              <a:spcAft>
                <a:spcPct val="30000"/>
              </a:spcAft>
              <a:buBlip>
                <a:blip r:embed="rId2"/>
              </a:buBlip>
              <a:defRPr sz="2200">
                <a:solidFill>
                  <a:schemeClr val="tx1"/>
                </a:solidFill>
                <a:latin typeface="+mn-lt"/>
                <a:cs typeface="+mn-cs"/>
              </a:defRPr>
            </a:lvl3pPr>
            <a:lvl4pPr marL="16652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732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3047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8767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4487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90207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</a:pPr>
            <a:r>
              <a:rPr lang="ru-RU" kern="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Октябрь </a:t>
            </a:r>
            <a:r>
              <a:rPr lang="ru-RU" kern="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 </a:t>
            </a:r>
            <a:r>
              <a:rPr lang="ru-RU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</a:t>
            </a:r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CD62C945-11EB-4745-B105-2C48577D71F6}"/>
              </a:ext>
            </a:extLst>
          </p:cNvPr>
          <p:cNvSpPr txBox="1"/>
          <p:nvPr/>
        </p:nvSpPr>
        <p:spPr>
          <a:xfrm>
            <a:off x="854340" y="4789949"/>
            <a:ext cx="377804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">
              <a:defRPr/>
            </a:pPr>
            <a:r>
              <a:rPr lang="ru-RU" sz="1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Главный эксперт отдела проектирования </a:t>
            </a:r>
            <a:r>
              <a:rPr lang="ru-RU" sz="14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спецсистем</a:t>
            </a:r>
            <a:r>
              <a:rPr lang="ru-RU" sz="1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АО «РАСУ»</a:t>
            </a:r>
          </a:p>
          <a:p>
            <a:r>
              <a:rPr lang="ru-RU" sz="1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Аксенов Кирилл Валерьевич</a:t>
            </a:r>
          </a:p>
        </p:txBody>
      </p:sp>
    </p:spTree>
    <p:extLst>
      <p:ext uri="{BB962C8B-B14F-4D97-AF65-F5344CB8AC3E}">
        <p14:creationId xmlns:p14="http://schemas.microsoft.com/office/powerpoint/2010/main" val="2037413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Объект 14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25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239" name="Слайд think-cell" r:id="rId6" imgW="347" imgH="348" progId="TCLayout.ActiveDocument.1">
                  <p:embed/>
                </p:oleObj>
              </mc:Choice>
              <mc:Fallback>
                <p:oleObj name="Слайд think-cell" r:id="rId6" imgW="347" imgH="348" progId="TCLayout.ActiveDocument.1">
                  <p:embed/>
                  <p:pic>
                    <p:nvPicPr>
                      <p:cNvPr id="15" name="Объект 14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25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Прямоугольник 4" hidden="1"/>
          <p:cNvSpPr/>
          <p:nvPr>
            <p:custDataLst>
              <p:tags r:id="rId3"/>
            </p:custDataLst>
          </p:nvPr>
        </p:nvSpPr>
        <p:spPr>
          <a:xfrm>
            <a:off x="152400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ru-RU" sz="1200" dirty="0">
              <a:solidFill>
                <a:srgbClr val="FFFFFF"/>
              </a:solidFill>
              <a:latin typeface="Arial"/>
              <a:cs typeface="Arial"/>
              <a:sym typeface="+mn-lt"/>
            </a:endParaRPr>
          </a:p>
        </p:txBody>
      </p:sp>
      <p:sp>
        <p:nvSpPr>
          <p:cNvPr id="1082" name="Заголовок 1"/>
          <p:cNvSpPr txBox="1">
            <a:spLocks/>
          </p:cNvSpPr>
          <p:nvPr/>
        </p:nvSpPr>
        <p:spPr>
          <a:xfrm>
            <a:off x="636869" y="523528"/>
            <a:ext cx="8258940" cy="706673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sz="1800" b="0" kern="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Предпосылки для </a:t>
            </a:r>
            <a:r>
              <a:rPr lang="ru-RU" sz="1800" b="0" kern="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развития систем диагностирования</a:t>
            </a:r>
            <a:endParaRPr lang="ru-RU" sz="2800" b="0" kern="0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766339" y="4670289"/>
            <a:ext cx="551905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ru-RU" sz="1000" dirty="0" smtClean="0">
                <a:solidFill>
                  <a:srgbClr val="414142"/>
                </a:solidFill>
                <a:latin typeface="Arial"/>
                <a:cs typeface="Arial"/>
              </a:rPr>
              <a:t>    Текущий </a:t>
            </a:r>
            <a:r>
              <a:rPr lang="ru-RU" sz="1000" dirty="0">
                <a:solidFill>
                  <a:srgbClr val="414142"/>
                </a:solidFill>
                <a:latin typeface="Arial"/>
                <a:cs typeface="Arial"/>
              </a:rPr>
              <a:t>статус развития СТД АЭС оборудования в основных своих составляющих относится к переходному периоду от второго к третьему поколению. Отрасль, в части эксплуатации оборудования, уже 20–25 лет находится на стадии освоения технологий третьего поколения СТД. Несмотря на многолетний опыт, в действующей системе технической диагностики во всех отраслях и субъектах энергетики отмечаются случаи ошибок первого и второго рода: пропуски дефектов и ошибочные браковки</a:t>
            </a:r>
            <a:r>
              <a:rPr lang="ru-RU" sz="1000" dirty="0" smtClean="0">
                <a:solidFill>
                  <a:srgbClr val="414142"/>
                </a:solidFill>
                <a:latin typeface="Arial"/>
                <a:cs typeface="Arial"/>
              </a:rPr>
              <a:t>.</a:t>
            </a:r>
            <a:endParaRPr lang="ru-RU" sz="1000" dirty="0" smtClean="0">
              <a:solidFill>
                <a:srgbClr val="414142"/>
              </a:solidFill>
              <a:latin typeface="Arial"/>
              <a:cs typeface="Arial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721340"/>
              </p:ext>
            </p:extLst>
          </p:nvPr>
        </p:nvGraphicFramePr>
        <p:xfrm>
          <a:off x="799429" y="1545711"/>
          <a:ext cx="6564031" cy="26111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46735">
                  <a:extLst>
                    <a:ext uri="{9D8B030D-6E8A-4147-A177-3AD203B41FA5}">
                      <a16:colId xmlns:a16="http://schemas.microsoft.com/office/drawing/2014/main" val="3086782972"/>
                    </a:ext>
                  </a:extLst>
                </a:gridCol>
                <a:gridCol w="4092448">
                  <a:extLst>
                    <a:ext uri="{9D8B030D-6E8A-4147-A177-3AD203B41FA5}">
                      <a16:colId xmlns:a16="http://schemas.microsoft.com/office/drawing/2014/main" val="1306411341"/>
                    </a:ext>
                  </a:extLst>
                </a:gridCol>
                <a:gridCol w="1524848">
                  <a:extLst>
                    <a:ext uri="{9D8B030D-6E8A-4147-A177-3AD203B41FA5}">
                      <a16:colId xmlns:a16="http://schemas.microsoft.com/office/drawing/2014/main" val="172841103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200">
                          <a:effectLst/>
                        </a:rPr>
                        <a:t>Стадии </a:t>
                      </a:r>
                    </a:p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200">
                          <a:effectLst/>
                        </a:rPr>
                        <a:t>развития СТД</a:t>
                      </a:r>
                      <a:endParaRPr lang="ru-RU" sz="12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200" dirty="0">
                          <a:effectLst/>
                        </a:rPr>
                        <a:t>Основная характеристика СТД</a:t>
                      </a:r>
                      <a:endParaRPr lang="ru-RU" sz="12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200">
                          <a:effectLst/>
                        </a:rPr>
                        <a:t>Необходимость в платформенных решениях ПТС</a:t>
                      </a:r>
                      <a:endParaRPr lang="ru-RU" sz="12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07976435"/>
                  </a:ext>
                </a:extLst>
              </a:tr>
              <a:tr h="208915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200">
                          <a:effectLst/>
                        </a:rPr>
                        <a:t>1 поколение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200" dirty="0">
                          <a:effectLst/>
                        </a:rPr>
                        <a:t>Эксплуатация до отказа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200">
                          <a:effectLst/>
                        </a:rPr>
                        <a:t>Необходимость отсутствует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4580089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200">
                          <a:effectLst/>
                        </a:rPr>
                        <a:t>2 поколение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200" dirty="0">
                          <a:effectLst/>
                        </a:rPr>
                        <a:t>Нормативное управление: планово-предупредительные </a:t>
                      </a:r>
                      <a:r>
                        <a:rPr lang="ru-RU" sz="1200" dirty="0" smtClean="0">
                          <a:effectLst/>
                        </a:rPr>
                        <a:t>ремонты оборудования </a:t>
                      </a:r>
                      <a:r>
                        <a:rPr lang="ru-RU" sz="1200" dirty="0">
                          <a:effectLst/>
                        </a:rPr>
                        <a:t>по фиксированному межремонтному интервалу и вывод из эксплуатации по истечении нормированного срока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200" dirty="0">
                          <a:effectLst/>
                        </a:rPr>
                        <a:t>Необходимость отсутствует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929177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200">
                          <a:effectLst/>
                        </a:rPr>
                        <a:t>3 поколение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200" dirty="0">
                          <a:effectLst/>
                        </a:rPr>
                        <a:t>Управление по состоянию: планирование ремонтов и замен оборудования по состоянию и надежности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200">
                          <a:effectLst/>
                        </a:rPr>
                        <a:t>Необходимость частичная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23608588"/>
                  </a:ext>
                </a:extLst>
              </a:tr>
              <a:tr h="460375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200">
                          <a:effectLst/>
                        </a:rPr>
                        <a:t>4 поколение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200" dirty="0">
                          <a:effectLst/>
                        </a:rPr>
                        <a:t>Инвестиционный подход: управление надежностью и стоимостью владения на основе прогнозирования технического состояния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200" dirty="0">
                          <a:effectLst/>
                        </a:rPr>
                        <a:t>Необходимость полная 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701855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71850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Группа 41"/>
          <p:cNvGrpSpPr/>
          <p:nvPr/>
        </p:nvGrpSpPr>
        <p:grpSpPr>
          <a:xfrm>
            <a:off x="3808070" y="3229630"/>
            <a:ext cx="556568" cy="656381"/>
            <a:chOff x="745166" y="1264623"/>
            <a:chExt cx="429833" cy="541572"/>
          </a:xfrm>
          <a:solidFill>
            <a:srgbClr val="4472C4">
              <a:lumMod val="75000"/>
            </a:srgbClr>
          </a:solidFill>
        </p:grpSpPr>
        <p:sp>
          <p:nvSpPr>
            <p:cNvPr id="43" name="Прямоугольник 42"/>
            <p:cNvSpPr/>
            <p:nvPr/>
          </p:nvSpPr>
          <p:spPr>
            <a:xfrm>
              <a:off x="900113" y="1350170"/>
              <a:ext cx="123825" cy="456024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1463" kern="0">
                <a:solidFill>
                  <a:prstClr val="black"/>
                </a:solidFill>
                <a:latin typeface="Arial"/>
                <a:cs typeface="Arial"/>
              </a:endParaRPr>
            </a:p>
          </p:txBody>
        </p:sp>
        <p:sp>
          <p:nvSpPr>
            <p:cNvPr id="44" name="Прямоугольник 43"/>
            <p:cNvSpPr/>
            <p:nvPr/>
          </p:nvSpPr>
          <p:spPr>
            <a:xfrm>
              <a:off x="1051174" y="1504285"/>
              <a:ext cx="123825" cy="301909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1463" kern="0">
                <a:solidFill>
                  <a:prstClr val="black"/>
                </a:solidFill>
                <a:latin typeface="Arial"/>
                <a:cs typeface="Arial"/>
              </a:endParaRPr>
            </a:p>
          </p:txBody>
        </p:sp>
        <p:sp>
          <p:nvSpPr>
            <p:cNvPr id="45" name="Прямоугольник 44"/>
            <p:cNvSpPr/>
            <p:nvPr/>
          </p:nvSpPr>
          <p:spPr>
            <a:xfrm>
              <a:off x="745166" y="1264623"/>
              <a:ext cx="123825" cy="541571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1463" kern="0">
                <a:solidFill>
                  <a:prstClr val="black"/>
                </a:solidFill>
                <a:latin typeface="Arial"/>
                <a:cs typeface="Arial"/>
              </a:endParaRPr>
            </a:p>
          </p:txBody>
        </p:sp>
        <p:sp>
          <p:nvSpPr>
            <p:cNvPr id="46" name="Freeform 16"/>
            <p:cNvSpPr>
              <a:spLocks/>
            </p:cNvSpPr>
            <p:nvPr/>
          </p:nvSpPr>
          <p:spPr bwMode="auto">
            <a:xfrm flipV="1">
              <a:off x="754521" y="1480984"/>
              <a:ext cx="303796" cy="325211"/>
            </a:xfrm>
            <a:custGeom>
              <a:avLst/>
              <a:gdLst>
                <a:gd name="T0" fmla="*/ 229 w 232"/>
                <a:gd name="T1" fmla="*/ 132 h 243"/>
                <a:gd name="T2" fmla="*/ 214 w 232"/>
                <a:gd name="T3" fmla="*/ 27 h 243"/>
                <a:gd name="T4" fmla="*/ 178 w 232"/>
                <a:gd name="T5" fmla="*/ 8 h 243"/>
                <a:gd name="T6" fmla="*/ 82 w 232"/>
                <a:gd name="T7" fmla="*/ 52 h 243"/>
                <a:gd name="T8" fmla="*/ 87 w 232"/>
                <a:gd name="T9" fmla="*/ 86 h 243"/>
                <a:gd name="T10" fmla="*/ 103 w 232"/>
                <a:gd name="T11" fmla="*/ 95 h 243"/>
                <a:gd name="T12" fmla="*/ 0 w 232"/>
                <a:gd name="T13" fmla="*/ 173 h 243"/>
                <a:gd name="T14" fmla="*/ 177 w 232"/>
                <a:gd name="T15" fmla="*/ 135 h 243"/>
                <a:gd name="T16" fmla="*/ 198 w 232"/>
                <a:gd name="T17" fmla="*/ 147 h 243"/>
                <a:gd name="T18" fmla="*/ 229 w 232"/>
                <a:gd name="T19" fmla="*/ 132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2" h="243">
                  <a:moveTo>
                    <a:pt x="229" y="132"/>
                  </a:moveTo>
                  <a:cubicBezTo>
                    <a:pt x="214" y="27"/>
                    <a:pt x="214" y="27"/>
                    <a:pt x="214" y="27"/>
                  </a:cubicBezTo>
                  <a:cubicBezTo>
                    <a:pt x="212" y="9"/>
                    <a:pt x="195" y="0"/>
                    <a:pt x="178" y="8"/>
                  </a:cubicBezTo>
                  <a:cubicBezTo>
                    <a:pt x="82" y="52"/>
                    <a:pt x="82" y="52"/>
                    <a:pt x="82" y="52"/>
                  </a:cubicBezTo>
                  <a:cubicBezTo>
                    <a:pt x="65" y="60"/>
                    <a:pt x="67" y="75"/>
                    <a:pt x="87" y="86"/>
                  </a:cubicBezTo>
                  <a:cubicBezTo>
                    <a:pt x="103" y="95"/>
                    <a:pt x="103" y="95"/>
                    <a:pt x="103" y="95"/>
                  </a:cubicBezTo>
                  <a:cubicBezTo>
                    <a:pt x="101" y="170"/>
                    <a:pt x="0" y="173"/>
                    <a:pt x="0" y="173"/>
                  </a:cubicBezTo>
                  <a:cubicBezTo>
                    <a:pt x="94" y="243"/>
                    <a:pt x="162" y="157"/>
                    <a:pt x="177" y="135"/>
                  </a:cubicBezTo>
                  <a:cubicBezTo>
                    <a:pt x="198" y="147"/>
                    <a:pt x="198" y="147"/>
                    <a:pt x="198" y="147"/>
                  </a:cubicBezTo>
                  <a:cubicBezTo>
                    <a:pt x="217" y="157"/>
                    <a:pt x="232" y="151"/>
                    <a:pt x="229" y="132"/>
                  </a:cubicBezTo>
                  <a:close/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463" kern="0">
                <a:solidFill>
                  <a:prstClr val="black"/>
                </a:solidFill>
                <a:latin typeface="Arial"/>
                <a:cs typeface="Arial"/>
              </a:endParaRPr>
            </a:p>
          </p:txBody>
        </p:sp>
      </p:grpSp>
      <p:sp>
        <p:nvSpPr>
          <p:cNvPr id="134" name="Заголовок 1"/>
          <p:cNvSpPr>
            <a:spLocks noGrp="1"/>
          </p:cNvSpPr>
          <p:nvPr>
            <p:ph type="title"/>
          </p:nvPr>
        </p:nvSpPr>
        <p:spPr>
          <a:xfrm>
            <a:off x="851022" y="653808"/>
            <a:ext cx="7670698" cy="316986"/>
          </a:xfrm>
        </p:spPr>
        <p:txBody>
          <a:bodyPr/>
          <a:lstStyle/>
          <a:p>
            <a:r>
              <a:rPr lang="ru-RU" sz="1800" b="0" dirty="0" smtClean="0">
                <a:solidFill>
                  <a:schemeClr val="accent5">
                    <a:lumMod val="75000"/>
                  </a:schemeClr>
                </a:solidFill>
              </a:rPr>
              <a:t>Направления развития систем диагностирования</a:t>
            </a:r>
            <a:r>
              <a:rPr lang="ru-RU" sz="1800" b="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ru-RU" sz="1800" b="0" dirty="0" smtClean="0">
                <a:solidFill>
                  <a:schemeClr val="accent5">
                    <a:lumMod val="75000"/>
                  </a:schemeClr>
                </a:solidFill>
              </a:rPr>
              <a:t>на АЭС</a:t>
            </a:r>
            <a:r>
              <a:rPr lang="ru-RU" sz="2800" b="0" kern="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800" b="0" kern="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1800" b="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8" name="Rectangle 1"/>
          <p:cNvSpPr>
            <a:spLocks noChangeArrowheads="1"/>
          </p:cNvSpPr>
          <p:nvPr/>
        </p:nvSpPr>
        <p:spPr bwMode="auto">
          <a:xfrm>
            <a:off x="3623502" y="2828854"/>
            <a:ext cx="5417274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539750" eaLnBrk="0" fontAlgn="base" hangingPunct="0">
              <a:spcBef>
                <a:spcPct val="0"/>
              </a:spcBef>
              <a:spcAft>
                <a:spcPct val="0"/>
              </a:spcAft>
              <a:tabLst>
                <a:tab pos="539750" algn="l"/>
                <a:tab pos="977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539750" algn="l"/>
                <a:tab pos="977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539750" algn="l"/>
                <a:tab pos="977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539750" algn="l"/>
                <a:tab pos="977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539750" algn="l"/>
                <a:tab pos="977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539750" algn="l"/>
                <a:tab pos="977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539750" algn="l"/>
                <a:tab pos="977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539750" algn="l"/>
                <a:tab pos="977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539750" algn="l"/>
                <a:tab pos="977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171450" indent="-171450" algn="just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ru-RU" altLang="ru-RU" sz="1100" dirty="0" smtClean="0">
                <a:solidFill>
                  <a:schemeClr val="accent5">
                    <a:lumMod val="75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увеличение </a:t>
            </a:r>
            <a:r>
              <a:rPr lang="ru-RU" altLang="ru-RU" sz="1100" dirty="0">
                <a:solidFill>
                  <a:schemeClr val="accent5">
                    <a:lumMod val="75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перечня контролируемого </a:t>
            </a:r>
            <a:r>
              <a:rPr lang="ru-RU" altLang="ru-RU" sz="1100" dirty="0" smtClean="0">
                <a:solidFill>
                  <a:schemeClr val="accent5">
                    <a:lumMod val="75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в автоматизированном </a:t>
            </a:r>
            <a:r>
              <a:rPr lang="ru-RU" altLang="ru-RU" sz="1100" dirty="0" smtClean="0">
                <a:solidFill>
                  <a:schemeClr val="accent5">
                    <a:lumMod val="75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режиме</a:t>
            </a:r>
            <a:endParaRPr lang="ru-RU" altLang="ru-RU" sz="1100" dirty="0">
              <a:solidFill>
                <a:schemeClr val="accent5">
                  <a:lumMod val="75000"/>
                </a:schemeClr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9" name="Rectangle 1"/>
          <p:cNvSpPr>
            <a:spLocks noChangeArrowheads="1"/>
          </p:cNvSpPr>
          <p:nvPr/>
        </p:nvSpPr>
        <p:spPr bwMode="auto">
          <a:xfrm>
            <a:off x="2436266" y="1406213"/>
            <a:ext cx="5488534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539750" eaLnBrk="0" fontAlgn="base" hangingPunct="0">
              <a:spcBef>
                <a:spcPct val="0"/>
              </a:spcBef>
              <a:spcAft>
                <a:spcPct val="0"/>
              </a:spcAft>
              <a:tabLst>
                <a:tab pos="539750" algn="l"/>
                <a:tab pos="977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539750" algn="l"/>
                <a:tab pos="977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539750" algn="l"/>
                <a:tab pos="977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539750" algn="l"/>
                <a:tab pos="977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539750" algn="l"/>
                <a:tab pos="977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539750" algn="l"/>
                <a:tab pos="977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539750" algn="l"/>
                <a:tab pos="977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539750" algn="l"/>
                <a:tab pos="977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539750" algn="l"/>
                <a:tab pos="977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171450" indent="-171450" algn="just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ru-RU" altLang="ru-RU" sz="1100" dirty="0">
                <a:solidFill>
                  <a:schemeClr val="accent5">
                    <a:lumMod val="75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и</a:t>
            </a:r>
            <a:r>
              <a:rPr lang="ru-RU" altLang="ru-RU" sz="1100" dirty="0" smtClean="0">
                <a:solidFill>
                  <a:schemeClr val="accent5">
                    <a:lumMod val="75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спользование при разработке </a:t>
            </a:r>
            <a:r>
              <a:rPr lang="ru-RU" altLang="ru-RU" sz="1100" dirty="0" smtClean="0">
                <a:solidFill>
                  <a:schemeClr val="accent5">
                    <a:lumMod val="75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опыта </a:t>
            </a:r>
            <a:r>
              <a:rPr lang="ru-RU" altLang="ru-RU" sz="1100" dirty="0" smtClean="0">
                <a:solidFill>
                  <a:schemeClr val="accent5">
                    <a:lumMod val="75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эксплуатации, отбор максимально эффективных решений по контролю и диагностированию </a:t>
            </a:r>
            <a:endParaRPr lang="ru-RU" altLang="ru-RU" sz="1100" dirty="0">
              <a:solidFill>
                <a:schemeClr val="accent5">
                  <a:lumMod val="75000"/>
                </a:schemeClr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52" name="Рисунок 79">
            <a:extLst>
              <a:ext uri="{FF2B5EF4-FFF2-40B4-BE49-F238E27FC236}">
                <a16:creationId xmlns:a16="http://schemas.microsoft.com/office/drawing/2014/main" id="{F4E1220F-2F0D-443C-9130-1D911A60C7DB}"/>
              </a:ext>
            </a:extLst>
          </p:cNvPr>
          <p:cNvGrpSpPr/>
          <p:nvPr/>
        </p:nvGrpSpPr>
        <p:grpSpPr>
          <a:xfrm>
            <a:off x="2974464" y="2651800"/>
            <a:ext cx="603532" cy="664702"/>
            <a:chOff x="946117" y="2491520"/>
            <a:chExt cx="396442" cy="477202"/>
          </a:xfrm>
          <a:solidFill>
            <a:srgbClr val="1D5CA0"/>
          </a:solidFill>
        </p:grpSpPr>
        <p:sp>
          <p:nvSpPr>
            <p:cNvPr id="53" name="Полилиния: фигура 145">
              <a:extLst>
                <a:ext uri="{FF2B5EF4-FFF2-40B4-BE49-F238E27FC236}">
                  <a16:creationId xmlns:a16="http://schemas.microsoft.com/office/drawing/2014/main" id="{E5B0CB80-1E87-40AA-BD13-2E590C1B87B0}"/>
                </a:ext>
              </a:extLst>
            </p:cNvPr>
            <p:cNvSpPr/>
            <p:nvPr/>
          </p:nvSpPr>
          <p:spPr>
            <a:xfrm>
              <a:off x="946117" y="2491520"/>
              <a:ext cx="138588" cy="138588"/>
            </a:xfrm>
            <a:custGeom>
              <a:avLst/>
              <a:gdLst>
                <a:gd name="connsiteX0" fmla="*/ 9525 w 138588"/>
                <a:gd name="connsiteY0" fmla="*/ 138589 h 138588"/>
                <a:gd name="connsiteX1" fmla="*/ 129064 w 138588"/>
                <a:gd name="connsiteY1" fmla="*/ 138589 h 138588"/>
                <a:gd name="connsiteX2" fmla="*/ 138589 w 138588"/>
                <a:gd name="connsiteY2" fmla="*/ 129064 h 138588"/>
                <a:gd name="connsiteX3" fmla="*/ 138589 w 138588"/>
                <a:gd name="connsiteY3" fmla="*/ 79248 h 138588"/>
                <a:gd name="connsiteX4" fmla="*/ 129064 w 138588"/>
                <a:gd name="connsiteY4" fmla="*/ 69723 h 138588"/>
                <a:gd name="connsiteX5" fmla="*/ 119539 w 138588"/>
                <a:gd name="connsiteY5" fmla="*/ 79248 h 138588"/>
                <a:gd name="connsiteX6" fmla="*/ 119539 w 138588"/>
                <a:gd name="connsiteY6" fmla="*/ 119539 h 138588"/>
                <a:gd name="connsiteX7" fmla="*/ 19050 w 138588"/>
                <a:gd name="connsiteY7" fmla="*/ 119539 h 138588"/>
                <a:gd name="connsiteX8" fmla="*/ 19050 w 138588"/>
                <a:gd name="connsiteY8" fmla="*/ 19050 h 138588"/>
                <a:gd name="connsiteX9" fmla="*/ 89249 w 138588"/>
                <a:gd name="connsiteY9" fmla="*/ 19050 h 138588"/>
                <a:gd name="connsiteX10" fmla="*/ 98774 w 138588"/>
                <a:gd name="connsiteY10" fmla="*/ 9525 h 138588"/>
                <a:gd name="connsiteX11" fmla="*/ 89249 w 138588"/>
                <a:gd name="connsiteY11" fmla="*/ 0 h 138588"/>
                <a:gd name="connsiteX12" fmla="*/ 9525 w 138588"/>
                <a:gd name="connsiteY12" fmla="*/ 0 h 138588"/>
                <a:gd name="connsiteX13" fmla="*/ 0 w 138588"/>
                <a:gd name="connsiteY13" fmla="*/ 9525 h 138588"/>
                <a:gd name="connsiteX14" fmla="*/ 0 w 138588"/>
                <a:gd name="connsiteY14" fmla="*/ 129064 h 138588"/>
                <a:gd name="connsiteX15" fmla="*/ 9525 w 138588"/>
                <a:gd name="connsiteY15" fmla="*/ 138589 h 138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8588" h="138588">
                  <a:moveTo>
                    <a:pt x="9525" y="138589"/>
                  </a:moveTo>
                  <a:lnTo>
                    <a:pt x="129064" y="138589"/>
                  </a:lnTo>
                  <a:cubicBezTo>
                    <a:pt x="134303" y="138589"/>
                    <a:pt x="138589" y="134302"/>
                    <a:pt x="138589" y="129064"/>
                  </a:cubicBezTo>
                  <a:lnTo>
                    <a:pt x="138589" y="79248"/>
                  </a:lnTo>
                  <a:cubicBezTo>
                    <a:pt x="138589" y="74009"/>
                    <a:pt x="134303" y="69723"/>
                    <a:pt x="129064" y="69723"/>
                  </a:cubicBezTo>
                  <a:cubicBezTo>
                    <a:pt x="123825" y="69723"/>
                    <a:pt x="119539" y="74009"/>
                    <a:pt x="119539" y="79248"/>
                  </a:cubicBezTo>
                  <a:lnTo>
                    <a:pt x="119539" y="119539"/>
                  </a:lnTo>
                  <a:lnTo>
                    <a:pt x="19050" y="119539"/>
                  </a:lnTo>
                  <a:lnTo>
                    <a:pt x="19050" y="19050"/>
                  </a:lnTo>
                  <a:lnTo>
                    <a:pt x="89249" y="19050"/>
                  </a:lnTo>
                  <a:cubicBezTo>
                    <a:pt x="94488" y="19050"/>
                    <a:pt x="98774" y="14764"/>
                    <a:pt x="98774" y="9525"/>
                  </a:cubicBezTo>
                  <a:cubicBezTo>
                    <a:pt x="98774" y="4286"/>
                    <a:pt x="94488" y="0"/>
                    <a:pt x="89249" y="0"/>
                  </a:cubicBezTo>
                  <a:lnTo>
                    <a:pt x="9525" y="0"/>
                  </a:lnTo>
                  <a:cubicBezTo>
                    <a:pt x="4286" y="0"/>
                    <a:pt x="0" y="4286"/>
                    <a:pt x="0" y="9525"/>
                  </a:cubicBezTo>
                  <a:lnTo>
                    <a:pt x="0" y="129064"/>
                  </a:lnTo>
                  <a:cubicBezTo>
                    <a:pt x="0" y="134302"/>
                    <a:pt x="4286" y="138589"/>
                    <a:pt x="9525" y="138589"/>
                  </a:cubicBezTo>
                  <a:close/>
                </a:path>
              </a:pathLst>
            </a:custGeom>
            <a:solidFill>
              <a:srgbClr val="1D5CA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Полилиния: фигура 146">
              <a:extLst>
                <a:ext uri="{FF2B5EF4-FFF2-40B4-BE49-F238E27FC236}">
                  <a16:creationId xmlns:a16="http://schemas.microsoft.com/office/drawing/2014/main" id="{CB39F6FF-1CFD-4E4D-953C-9F6C079ACA31}"/>
                </a:ext>
              </a:extLst>
            </p:cNvPr>
            <p:cNvSpPr/>
            <p:nvPr/>
          </p:nvSpPr>
          <p:spPr>
            <a:xfrm>
              <a:off x="976002" y="2491609"/>
              <a:ext cx="118717" cy="108590"/>
            </a:xfrm>
            <a:custGeom>
              <a:avLst/>
              <a:gdLst>
                <a:gd name="connsiteX0" fmla="*/ 16216 w 118717"/>
                <a:gd name="connsiteY0" fmla="*/ 62490 h 108590"/>
                <a:gd name="connsiteX1" fmla="*/ 2786 w 118717"/>
                <a:gd name="connsiteY1" fmla="*/ 62490 h 108590"/>
                <a:gd name="connsiteX2" fmla="*/ 2786 w 118717"/>
                <a:gd name="connsiteY2" fmla="*/ 75920 h 108590"/>
                <a:gd name="connsiteX3" fmla="*/ 32695 w 118717"/>
                <a:gd name="connsiteY3" fmla="*/ 105828 h 108590"/>
                <a:gd name="connsiteX4" fmla="*/ 39457 w 118717"/>
                <a:gd name="connsiteY4" fmla="*/ 108591 h 108590"/>
                <a:gd name="connsiteX5" fmla="*/ 40029 w 118717"/>
                <a:gd name="connsiteY5" fmla="*/ 108591 h 108590"/>
                <a:gd name="connsiteX6" fmla="*/ 46982 w 118717"/>
                <a:gd name="connsiteY6" fmla="*/ 104971 h 108590"/>
                <a:gd name="connsiteX7" fmla="*/ 116705 w 118717"/>
                <a:gd name="connsiteY7" fmla="*/ 15341 h 108590"/>
                <a:gd name="connsiteX8" fmla="*/ 115086 w 118717"/>
                <a:gd name="connsiteY8" fmla="*/ 2006 h 108590"/>
                <a:gd name="connsiteX9" fmla="*/ 101751 w 118717"/>
                <a:gd name="connsiteY9" fmla="*/ 3720 h 108590"/>
                <a:gd name="connsiteX10" fmla="*/ 38695 w 118717"/>
                <a:gd name="connsiteY10" fmla="*/ 84873 h 108590"/>
                <a:gd name="connsiteX11" fmla="*/ 16216 w 118717"/>
                <a:gd name="connsiteY11" fmla="*/ 62490 h 108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8717" h="108590">
                  <a:moveTo>
                    <a:pt x="16216" y="62490"/>
                  </a:moveTo>
                  <a:cubicBezTo>
                    <a:pt x="12502" y="58775"/>
                    <a:pt x="6501" y="58775"/>
                    <a:pt x="2786" y="62490"/>
                  </a:cubicBezTo>
                  <a:cubicBezTo>
                    <a:pt x="-929" y="66204"/>
                    <a:pt x="-929" y="72205"/>
                    <a:pt x="2786" y="75920"/>
                  </a:cubicBezTo>
                  <a:lnTo>
                    <a:pt x="32695" y="105828"/>
                  </a:lnTo>
                  <a:cubicBezTo>
                    <a:pt x="34504" y="107638"/>
                    <a:pt x="36886" y="108591"/>
                    <a:pt x="39457" y="108591"/>
                  </a:cubicBezTo>
                  <a:cubicBezTo>
                    <a:pt x="39648" y="108591"/>
                    <a:pt x="39838" y="108591"/>
                    <a:pt x="40029" y="108591"/>
                  </a:cubicBezTo>
                  <a:cubicBezTo>
                    <a:pt x="42791" y="108400"/>
                    <a:pt x="45268" y="107067"/>
                    <a:pt x="46982" y="104971"/>
                  </a:cubicBezTo>
                  <a:lnTo>
                    <a:pt x="116705" y="15341"/>
                  </a:lnTo>
                  <a:cubicBezTo>
                    <a:pt x="119944" y="11150"/>
                    <a:pt x="119182" y="5244"/>
                    <a:pt x="115086" y="2006"/>
                  </a:cubicBezTo>
                  <a:cubicBezTo>
                    <a:pt x="110895" y="-1233"/>
                    <a:pt x="104989" y="-471"/>
                    <a:pt x="101751" y="3720"/>
                  </a:cubicBezTo>
                  <a:lnTo>
                    <a:pt x="38695" y="84873"/>
                  </a:lnTo>
                  <a:lnTo>
                    <a:pt x="16216" y="62490"/>
                  </a:lnTo>
                  <a:close/>
                </a:path>
              </a:pathLst>
            </a:custGeom>
            <a:solidFill>
              <a:srgbClr val="1D5CA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Полилиния: фигура 147">
              <a:extLst>
                <a:ext uri="{FF2B5EF4-FFF2-40B4-BE49-F238E27FC236}">
                  <a16:creationId xmlns:a16="http://schemas.microsoft.com/office/drawing/2014/main" id="{2EB28022-AF45-43D8-8DF8-C7AA538BE3DD}"/>
                </a:ext>
              </a:extLst>
            </p:cNvPr>
            <p:cNvSpPr/>
            <p:nvPr/>
          </p:nvSpPr>
          <p:spPr>
            <a:xfrm>
              <a:off x="946117" y="2650873"/>
              <a:ext cx="138588" cy="138588"/>
            </a:xfrm>
            <a:custGeom>
              <a:avLst/>
              <a:gdLst>
                <a:gd name="connsiteX0" fmla="*/ 9525 w 138588"/>
                <a:gd name="connsiteY0" fmla="*/ 138589 h 138588"/>
                <a:gd name="connsiteX1" fmla="*/ 129064 w 138588"/>
                <a:gd name="connsiteY1" fmla="*/ 138589 h 138588"/>
                <a:gd name="connsiteX2" fmla="*/ 138589 w 138588"/>
                <a:gd name="connsiteY2" fmla="*/ 129064 h 138588"/>
                <a:gd name="connsiteX3" fmla="*/ 138589 w 138588"/>
                <a:gd name="connsiteY3" fmla="*/ 79248 h 138588"/>
                <a:gd name="connsiteX4" fmla="*/ 129064 w 138588"/>
                <a:gd name="connsiteY4" fmla="*/ 69723 h 138588"/>
                <a:gd name="connsiteX5" fmla="*/ 119539 w 138588"/>
                <a:gd name="connsiteY5" fmla="*/ 79248 h 138588"/>
                <a:gd name="connsiteX6" fmla="*/ 119539 w 138588"/>
                <a:gd name="connsiteY6" fmla="*/ 119539 h 138588"/>
                <a:gd name="connsiteX7" fmla="*/ 19050 w 138588"/>
                <a:gd name="connsiteY7" fmla="*/ 119539 h 138588"/>
                <a:gd name="connsiteX8" fmla="*/ 19050 w 138588"/>
                <a:gd name="connsiteY8" fmla="*/ 19050 h 138588"/>
                <a:gd name="connsiteX9" fmla="*/ 89249 w 138588"/>
                <a:gd name="connsiteY9" fmla="*/ 19050 h 138588"/>
                <a:gd name="connsiteX10" fmla="*/ 98774 w 138588"/>
                <a:gd name="connsiteY10" fmla="*/ 9525 h 138588"/>
                <a:gd name="connsiteX11" fmla="*/ 89249 w 138588"/>
                <a:gd name="connsiteY11" fmla="*/ 0 h 138588"/>
                <a:gd name="connsiteX12" fmla="*/ 9525 w 138588"/>
                <a:gd name="connsiteY12" fmla="*/ 0 h 138588"/>
                <a:gd name="connsiteX13" fmla="*/ 0 w 138588"/>
                <a:gd name="connsiteY13" fmla="*/ 9525 h 138588"/>
                <a:gd name="connsiteX14" fmla="*/ 0 w 138588"/>
                <a:gd name="connsiteY14" fmla="*/ 129064 h 138588"/>
                <a:gd name="connsiteX15" fmla="*/ 9525 w 138588"/>
                <a:gd name="connsiteY15" fmla="*/ 138589 h 138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8588" h="138588">
                  <a:moveTo>
                    <a:pt x="9525" y="138589"/>
                  </a:moveTo>
                  <a:lnTo>
                    <a:pt x="129064" y="138589"/>
                  </a:lnTo>
                  <a:cubicBezTo>
                    <a:pt x="134303" y="138589"/>
                    <a:pt x="138589" y="134303"/>
                    <a:pt x="138589" y="129064"/>
                  </a:cubicBezTo>
                  <a:lnTo>
                    <a:pt x="138589" y="79248"/>
                  </a:lnTo>
                  <a:cubicBezTo>
                    <a:pt x="138589" y="74009"/>
                    <a:pt x="134303" y="69723"/>
                    <a:pt x="129064" y="69723"/>
                  </a:cubicBezTo>
                  <a:cubicBezTo>
                    <a:pt x="123825" y="69723"/>
                    <a:pt x="119539" y="74009"/>
                    <a:pt x="119539" y="79248"/>
                  </a:cubicBezTo>
                  <a:lnTo>
                    <a:pt x="119539" y="119539"/>
                  </a:lnTo>
                  <a:lnTo>
                    <a:pt x="19050" y="119539"/>
                  </a:lnTo>
                  <a:lnTo>
                    <a:pt x="19050" y="19050"/>
                  </a:lnTo>
                  <a:lnTo>
                    <a:pt x="89249" y="19050"/>
                  </a:lnTo>
                  <a:cubicBezTo>
                    <a:pt x="94488" y="19050"/>
                    <a:pt x="98774" y="14764"/>
                    <a:pt x="98774" y="9525"/>
                  </a:cubicBezTo>
                  <a:cubicBezTo>
                    <a:pt x="98774" y="4286"/>
                    <a:pt x="94488" y="0"/>
                    <a:pt x="89249" y="0"/>
                  </a:cubicBezTo>
                  <a:lnTo>
                    <a:pt x="9525" y="0"/>
                  </a:lnTo>
                  <a:cubicBezTo>
                    <a:pt x="4286" y="0"/>
                    <a:pt x="0" y="4286"/>
                    <a:pt x="0" y="9525"/>
                  </a:cubicBezTo>
                  <a:lnTo>
                    <a:pt x="0" y="129064"/>
                  </a:lnTo>
                  <a:cubicBezTo>
                    <a:pt x="0" y="134303"/>
                    <a:pt x="4286" y="138589"/>
                    <a:pt x="9525" y="138589"/>
                  </a:cubicBezTo>
                  <a:close/>
                </a:path>
              </a:pathLst>
            </a:custGeom>
            <a:solidFill>
              <a:srgbClr val="1D5CA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Полилиния: фигура 148">
              <a:extLst>
                <a:ext uri="{FF2B5EF4-FFF2-40B4-BE49-F238E27FC236}">
                  <a16:creationId xmlns:a16="http://schemas.microsoft.com/office/drawing/2014/main" id="{2C285573-1E82-4EFC-9797-4BBF5C3BE342}"/>
                </a:ext>
              </a:extLst>
            </p:cNvPr>
            <p:cNvSpPr/>
            <p:nvPr/>
          </p:nvSpPr>
          <p:spPr>
            <a:xfrm>
              <a:off x="976002" y="2650956"/>
              <a:ext cx="118717" cy="108597"/>
            </a:xfrm>
            <a:custGeom>
              <a:avLst/>
              <a:gdLst>
                <a:gd name="connsiteX0" fmla="*/ 101560 w 118717"/>
                <a:gd name="connsiteY0" fmla="*/ 3632 h 108597"/>
                <a:gd name="connsiteX1" fmla="*/ 38505 w 118717"/>
                <a:gd name="connsiteY1" fmla="*/ 84785 h 108597"/>
                <a:gd name="connsiteX2" fmla="*/ 16216 w 118717"/>
                <a:gd name="connsiteY2" fmla="*/ 62497 h 108597"/>
                <a:gd name="connsiteX3" fmla="*/ 2786 w 118717"/>
                <a:gd name="connsiteY3" fmla="*/ 62497 h 108597"/>
                <a:gd name="connsiteX4" fmla="*/ 2786 w 118717"/>
                <a:gd name="connsiteY4" fmla="*/ 75927 h 108597"/>
                <a:gd name="connsiteX5" fmla="*/ 32695 w 118717"/>
                <a:gd name="connsiteY5" fmla="*/ 105835 h 108597"/>
                <a:gd name="connsiteX6" fmla="*/ 39457 w 118717"/>
                <a:gd name="connsiteY6" fmla="*/ 108598 h 108597"/>
                <a:gd name="connsiteX7" fmla="*/ 40029 w 118717"/>
                <a:gd name="connsiteY7" fmla="*/ 108598 h 108597"/>
                <a:gd name="connsiteX8" fmla="*/ 46982 w 118717"/>
                <a:gd name="connsiteY8" fmla="*/ 104978 h 108597"/>
                <a:gd name="connsiteX9" fmla="*/ 116705 w 118717"/>
                <a:gd name="connsiteY9" fmla="*/ 15348 h 108597"/>
                <a:gd name="connsiteX10" fmla="*/ 115086 w 118717"/>
                <a:gd name="connsiteY10" fmla="*/ 2013 h 108597"/>
                <a:gd name="connsiteX11" fmla="*/ 101560 w 118717"/>
                <a:gd name="connsiteY11" fmla="*/ 3632 h 108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8717" h="108597">
                  <a:moveTo>
                    <a:pt x="101560" y="3632"/>
                  </a:moveTo>
                  <a:lnTo>
                    <a:pt x="38505" y="84785"/>
                  </a:lnTo>
                  <a:lnTo>
                    <a:pt x="16216" y="62497"/>
                  </a:lnTo>
                  <a:cubicBezTo>
                    <a:pt x="12502" y="58782"/>
                    <a:pt x="6501" y="58782"/>
                    <a:pt x="2786" y="62497"/>
                  </a:cubicBezTo>
                  <a:cubicBezTo>
                    <a:pt x="-929" y="66211"/>
                    <a:pt x="-929" y="72212"/>
                    <a:pt x="2786" y="75927"/>
                  </a:cubicBezTo>
                  <a:lnTo>
                    <a:pt x="32695" y="105835"/>
                  </a:lnTo>
                  <a:cubicBezTo>
                    <a:pt x="34504" y="107645"/>
                    <a:pt x="36886" y="108598"/>
                    <a:pt x="39457" y="108598"/>
                  </a:cubicBezTo>
                  <a:cubicBezTo>
                    <a:pt x="39648" y="108598"/>
                    <a:pt x="39838" y="108598"/>
                    <a:pt x="40029" y="108598"/>
                  </a:cubicBezTo>
                  <a:cubicBezTo>
                    <a:pt x="42791" y="108407"/>
                    <a:pt x="45268" y="107074"/>
                    <a:pt x="46982" y="104978"/>
                  </a:cubicBezTo>
                  <a:lnTo>
                    <a:pt x="116705" y="15348"/>
                  </a:lnTo>
                  <a:cubicBezTo>
                    <a:pt x="119944" y="11157"/>
                    <a:pt x="119182" y="5251"/>
                    <a:pt x="115086" y="2013"/>
                  </a:cubicBezTo>
                  <a:cubicBezTo>
                    <a:pt x="110800" y="-1226"/>
                    <a:pt x="104799" y="-464"/>
                    <a:pt x="101560" y="3632"/>
                  </a:cubicBezTo>
                  <a:close/>
                </a:path>
              </a:pathLst>
            </a:custGeom>
            <a:solidFill>
              <a:srgbClr val="1D5CA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Полилиния: фигура 149">
              <a:extLst>
                <a:ext uri="{FF2B5EF4-FFF2-40B4-BE49-F238E27FC236}">
                  <a16:creationId xmlns:a16="http://schemas.microsoft.com/office/drawing/2014/main" id="{FC95730F-046B-4758-A4C6-9D6FB10CC04D}"/>
                </a:ext>
              </a:extLst>
            </p:cNvPr>
            <p:cNvSpPr/>
            <p:nvPr/>
          </p:nvSpPr>
          <p:spPr>
            <a:xfrm>
              <a:off x="946117" y="2830134"/>
              <a:ext cx="138588" cy="138588"/>
            </a:xfrm>
            <a:custGeom>
              <a:avLst/>
              <a:gdLst>
                <a:gd name="connsiteX0" fmla="*/ 129064 w 138588"/>
                <a:gd name="connsiteY0" fmla="*/ 99631 h 138588"/>
                <a:gd name="connsiteX1" fmla="*/ 119539 w 138588"/>
                <a:gd name="connsiteY1" fmla="*/ 109156 h 138588"/>
                <a:gd name="connsiteX2" fmla="*/ 119539 w 138588"/>
                <a:gd name="connsiteY2" fmla="*/ 119539 h 138588"/>
                <a:gd name="connsiteX3" fmla="*/ 19050 w 138588"/>
                <a:gd name="connsiteY3" fmla="*/ 119539 h 138588"/>
                <a:gd name="connsiteX4" fmla="*/ 19050 w 138588"/>
                <a:gd name="connsiteY4" fmla="*/ 19050 h 138588"/>
                <a:gd name="connsiteX5" fmla="*/ 89249 w 138588"/>
                <a:gd name="connsiteY5" fmla="*/ 19050 h 138588"/>
                <a:gd name="connsiteX6" fmla="*/ 98774 w 138588"/>
                <a:gd name="connsiteY6" fmla="*/ 9525 h 138588"/>
                <a:gd name="connsiteX7" fmla="*/ 89249 w 138588"/>
                <a:gd name="connsiteY7" fmla="*/ 0 h 138588"/>
                <a:gd name="connsiteX8" fmla="*/ 9525 w 138588"/>
                <a:gd name="connsiteY8" fmla="*/ 0 h 138588"/>
                <a:gd name="connsiteX9" fmla="*/ 0 w 138588"/>
                <a:gd name="connsiteY9" fmla="*/ 9525 h 138588"/>
                <a:gd name="connsiteX10" fmla="*/ 0 w 138588"/>
                <a:gd name="connsiteY10" fmla="*/ 129064 h 138588"/>
                <a:gd name="connsiteX11" fmla="*/ 9525 w 138588"/>
                <a:gd name="connsiteY11" fmla="*/ 138589 h 138588"/>
                <a:gd name="connsiteX12" fmla="*/ 129064 w 138588"/>
                <a:gd name="connsiteY12" fmla="*/ 138589 h 138588"/>
                <a:gd name="connsiteX13" fmla="*/ 138589 w 138588"/>
                <a:gd name="connsiteY13" fmla="*/ 129064 h 138588"/>
                <a:gd name="connsiteX14" fmla="*/ 138589 w 138588"/>
                <a:gd name="connsiteY14" fmla="*/ 109156 h 138588"/>
                <a:gd name="connsiteX15" fmla="*/ 129064 w 138588"/>
                <a:gd name="connsiteY15" fmla="*/ 99631 h 138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8588" h="138588">
                  <a:moveTo>
                    <a:pt x="129064" y="99631"/>
                  </a:moveTo>
                  <a:cubicBezTo>
                    <a:pt x="123825" y="99631"/>
                    <a:pt x="119539" y="103918"/>
                    <a:pt x="119539" y="109156"/>
                  </a:cubicBezTo>
                  <a:lnTo>
                    <a:pt x="119539" y="119539"/>
                  </a:lnTo>
                  <a:lnTo>
                    <a:pt x="19050" y="119539"/>
                  </a:lnTo>
                  <a:lnTo>
                    <a:pt x="19050" y="19050"/>
                  </a:lnTo>
                  <a:lnTo>
                    <a:pt x="89249" y="19050"/>
                  </a:lnTo>
                  <a:cubicBezTo>
                    <a:pt x="94488" y="19050"/>
                    <a:pt x="98774" y="14764"/>
                    <a:pt x="98774" y="9525"/>
                  </a:cubicBezTo>
                  <a:cubicBezTo>
                    <a:pt x="98774" y="4286"/>
                    <a:pt x="94488" y="0"/>
                    <a:pt x="89249" y="0"/>
                  </a:cubicBezTo>
                  <a:lnTo>
                    <a:pt x="9525" y="0"/>
                  </a:lnTo>
                  <a:cubicBezTo>
                    <a:pt x="4286" y="0"/>
                    <a:pt x="0" y="4286"/>
                    <a:pt x="0" y="9525"/>
                  </a:cubicBezTo>
                  <a:lnTo>
                    <a:pt x="0" y="129064"/>
                  </a:lnTo>
                  <a:cubicBezTo>
                    <a:pt x="0" y="134302"/>
                    <a:pt x="4286" y="138589"/>
                    <a:pt x="9525" y="138589"/>
                  </a:cubicBezTo>
                  <a:lnTo>
                    <a:pt x="129064" y="138589"/>
                  </a:lnTo>
                  <a:cubicBezTo>
                    <a:pt x="134303" y="138589"/>
                    <a:pt x="138589" y="134302"/>
                    <a:pt x="138589" y="129064"/>
                  </a:cubicBezTo>
                  <a:lnTo>
                    <a:pt x="138589" y="109156"/>
                  </a:lnTo>
                  <a:cubicBezTo>
                    <a:pt x="138589" y="103918"/>
                    <a:pt x="134303" y="99631"/>
                    <a:pt x="129064" y="99631"/>
                  </a:cubicBezTo>
                  <a:close/>
                </a:path>
              </a:pathLst>
            </a:custGeom>
            <a:solidFill>
              <a:srgbClr val="1D5CA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Полилиния: фигура 150">
              <a:extLst>
                <a:ext uri="{FF2B5EF4-FFF2-40B4-BE49-F238E27FC236}">
                  <a16:creationId xmlns:a16="http://schemas.microsoft.com/office/drawing/2014/main" id="{BF303DEC-889C-43E1-BC2D-B20349580D01}"/>
                </a:ext>
              </a:extLst>
            </p:cNvPr>
            <p:cNvSpPr/>
            <p:nvPr/>
          </p:nvSpPr>
          <p:spPr>
            <a:xfrm>
              <a:off x="1054064" y="2617631"/>
              <a:ext cx="288495" cy="288416"/>
            </a:xfrm>
            <a:custGeom>
              <a:avLst/>
              <a:gdLst>
                <a:gd name="connsiteX0" fmla="*/ 278768 w 288495"/>
                <a:gd name="connsiteY0" fmla="*/ 18098 h 288416"/>
                <a:gd name="connsiteX1" fmla="*/ 270386 w 288495"/>
                <a:gd name="connsiteY1" fmla="*/ 9716 h 288416"/>
                <a:gd name="connsiteX2" fmla="*/ 223428 w 288495"/>
                <a:gd name="connsiteY2" fmla="*/ 9716 h 288416"/>
                <a:gd name="connsiteX3" fmla="*/ 198282 w 288495"/>
                <a:gd name="connsiteY3" fmla="*/ 34862 h 288416"/>
                <a:gd name="connsiteX4" fmla="*/ 198282 w 288495"/>
                <a:gd name="connsiteY4" fmla="*/ 34862 h 288416"/>
                <a:gd name="connsiteX5" fmla="*/ 198282 w 288495"/>
                <a:gd name="connsiteY5" fmla="*/ 34862 h 288416"/>
                <a:gd name="connsiteX6" fmla="*/ 54835 w 288495"/>
                <a:gd name="connsiteY6" fmla="*/ 178308 h 288416"/>
                <a:gd name="connsiteX7" fmla="*/ 257 w 288495"/>
                <a:gd name="connsiteY7" fmla="*/ 276797 h 288416"/>
                <a:gd name="connsiteX8" fmla="*/ 2829 w 288495"/>
                <a:gd name="connsiteY8" fmla="*/ 285655 h 288416"/>
                <a:gd name="connsiteX9" fmla="*/ 9592 w 288495"/>
                <a:gd name="connsiteY9" fmla="*/ 288417 h 288416"/>
                <a:gd name="connsiteX10" fmla="*/ 11687 w 288495"/>
                <a:gd name="connsiteY10" fmla="*/ 288131 h 288416"/>
                <a:gd name="connsiteX11" fmla="*/ 110176 w 288495"/>
                <a:gd name="connsiteY11" fmla="*/ 233553 h 288416"/>
                <a:gd name="connsiteX12" fmla="*/ 246955 w 288495"/>
                <a:gd name="connsiteY12" fmla="*/ 96774 h 288416"/>
                <a:gd name="connsiteX13" fmla="*/ 248574 w 288495"/>
                <a:gd name="connsiteY13" fmla="*/ 98393 h 288416"/>
                <a:gd name="connsiteX14" fmla="*/ 248574 w 288495"/>
                <a:gd name="connsiteY14" fmla="*/ 118396 h 288416"/>
                <a:gd name="connsiteX15" fmla="*/ 198377 w 288495"/>
                <a:gd name="connsiteY15" fmla="*/ 168593 h 288416"/>
                <a:gd name="connsiteX16" fmla="*/ 198377 w 288495"/>
                <a:gd name="connsiteY16" fmla="*/ 182023 h 288416"/>
                <a:gd name="connsiteX17" fmla="*/ 205140 w 288495"/>
                <a:gd name="connsiteY17" fmla="*/ 184785 h 288416"/>
                <a:gd name="connsiteX18" fmla="*/ 211903 w 288495"/>
                <a:gd name="connsiteY18" fmla="*/ 182023 h 288416"/>
                <a:gd name="connsiteX19" fmla="*/ 262099 w 288495"/>
                <a:gd name="connsiteY19" fmla="*/ 131826 h 288416"/>
                <a:gd name="connsiteX20" fmla="*/ 262099 w 288495"/>
                <a:gd name="connsiteY20" fmla="*/ 84868 h 288416"/>
                <a:gd name="connsiteX21" fmla="*/ 260480 w 288495"/>
                <a:gd name="connsiteY21" fmla="*/ 83249 h 288416"/>
                <a:gd name="connsiteX22" fmla="*/ 278863 w 288495"/>
                <a:gd name="connsiteY22" fmla="*/ 64865 h 288416"/>
                <a:gd name="connsiteX23" fmla="*/ 278768 w 288495"/>
                <a:gd name="connsiteY23" fmla="*/ 18098 h 288416"/>
                <a:gd name="connsiteX24" fmla="*/ 96650 w 288495"/>
                <a:gd name="connsiteY24" fmla="*/ 220123 h 288416"/>
                <a:gd name="connsiteX25" fmla="*/ 23212 w 288495"/>
                <a:gd name="connsiteY25" fmla="*/ 265176 h 288416"/>
                <a:gd name="connsiteX26" fmla="*/ 68266 w 288495"/>
                <a:gd name="connsiteY26" fmla="*/ 191738 h 288416"/>
                <a:gd name="connsiteX27" fmla="*/ 102175 w 288495"/>
                <a:gd name="connsiteY27" fmla="*/ 157829 h 288416"/>
                <a:gd name="connsiteX28" fmla="*/ 130559 w 288495"/>
                <a:gd name="connsiteY28" fmla="*/ 186214 h 288416"/>
                <a:gd name="connsiteX29" fmla="*/ 96650 w 288495"/>
                <a:gd name="connsiteY29" fmla="*/ 220123 h 288416"/>
                <a:gd name="connsiteX30" fmla="*/ 144085 w 288495"/>
                <a:gd name="connsiteY30" fmla="*/ 172783 h 288416"/>
                <a:gd name="connsiteX31" fmla="*/ 115700 w 288495"/>
                <a:gd name="connsiteY31" fmla="*/ 144399 h 288416"/>
                <a:gd name="connsiteX32" fmla="*/ 205140 w 288495"/>
                <a:gd name="connsiteY32" fmla="*/ 54959 h 288416"/>
                <a:gd name="connsiteX33" fmla="*/ 233524 w 288495"/>
                <a:gd name="connsiteY33" fmla="*/ 83344 h 288416"/>
                <a:gd name="connsiteX34" fmla="*/ 144085 w 288495"/>
                <a:gd name="connsiteY34" fmla="*/ 172783 h 288416"/>
                <a:gd name="connsiteX35" fmla="*/ 265338 w 288495"/>
                <a:gd name="connsiteY35" fmla="*/ 51530 h 288416"/>
                <a:gd name="connsiteX36" fmla="*/ 246955 w 288495"/>
                <a:gd name="connsiteY36" fmla="*/ 69914 h 288416"/>
                <a:gd name="connsiteX37" fmla="*/ 218570 w 288495"/>
                <a:gd name="connsiteY37" fmla="*/ 41529 h 288416"/>
                <a:gd name="connsiteX38" fmla="*/ 236953 w 288495"/>
                <a:gd name="connsiteY38" fmla="*/ 23146 h 288416"/>
                <a:gd name="connsiteX39" fmla="*/ 246955 w 288495"/>
                <a:gd name="connsiteY39" fmla="*/ 19050 h 288416"/>
                <a:gd name="connsiteX40" fmla="*/ 256956 w 288495"/>
                <a:gd name="connsiteY40" fmla="*/ 23146 h 288416"/>
                <a:gd name="connsiteX41" fmla="*/ 265338 w 288495"/>
                <a:gd name="connsiteY41" fmla="*/ 31528 h 288416"/>
                <a:gd name="connsiteX42" fmla="*/ 265338 w 288495"/>
                <a:gd name="connsiteY42" fmla="*/ 51530 h 288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288495" h="288416">
                  <a:moveTo>
                    <a:pt x="278768" y="18098"/>
                  </a:moveTo>
                  <a:lnTo>
                    <a:pt x="270386" y="9716"/>
                  </a:lnTo>
                  <a:cubicBezTo>
                    <a:pt x="257432" y="-3239"/>
                    <a:pt x="236382" y="-3239"/>
                    <a:pt x="223428" y="9716"/>
                  </a:cubicBezTo>
                  <a:lnTo>
                    <a:pt x="198282" y="34862"/>
                  </a:lnTo>
                  <a:cubicBezTo>
                    <a:pt x="198282" y="34862"/>
                    <a:pt x="198282" y="34862"/>
                    <a:pt x="198282" y="34862"/>
                  </a:cubicBezTo>
                  <a:cubicBezTo>
                    <a:pt x="198282" y="34862"/>
                    <a:pt x="198282" y="34862"/>
                    <a:pt x="198282" y="34862"/>
                  </a:cubicBezTo>
                  <a:lnTo>
                    <a:pt x="54835" y="178308"/>
                  </a:lnTo>
                  <a:cubicBezTo>
                    <a:pt x="27784" y="205359"/>
                    <a:pt x="8830" y="239458"/>
                    <a:pt x="257" y="276797"/>
                  </a:cubicBezTo>
                  <a:cubicBezTo>
                    <a:pt x="-505" y="280035"/>
                    <a:pt x="448" y="283369"/>
                    <a:pt x="2829" y="285655"/>
                  </a:cubicBezTo>
                  <a:cubicBezTo>
                    <a:pt x="4639" y="287465"/>
                    <a:pt x="7115" y="288417"/>
                    <a:pt x="9592" y="288417"/>
                  </a:cubicBezTo>
                  <a:cubicBezTo>
                    <a:pt x="10354" y="288417"/>
                    <a:pt x="11020" y="288322"/>
                    <a:pt x="11687" y="288131"/>
                  </a:cubicBezTo>
                  <a:cubicBezTo>
                    <a:pt x="49025" y="279559"/>
                    <a:pt x="83125" y="260604"/>
                    <a:pt x="110176" y="233553"/>
                  </a:cubicBezTo>
                  <a:lnTo>
                    <a:pt x="246955" y="96774"/>
                  </a:lnTo>
                  <a:lnTo>
                    <a:pt x="248574" y="98393"/>
                  </a:lnTo>
                  <a:cubicBezTo>
                    <a:pt x="254098" y="103918"/>
                    <a:pt x="254098" y="112871"/>
                    <a:pt x="248574" y="118396"/>
                  </a:cubicBezTo>
                  <a:lnTo>
                    <a:pt x="198377" y="168593"/>
                  </a:lnTo>
                  <a:cubicBezTo>
                    <a:pt x="194662" y="172307"/>
                    <a:pt x="194662" y="178308"/>
                    <a:pt x="198377" y="182023"/>
                  </a:cubicBezTo>
                  <a:cubicBezTo>
                    <a:pt x="200282" y="183928"/>
                    <a:pt x="202663" y="184785"/>
                    <a:pt x="205140" y="184785"/>
                  </a:cubicBezTo>
                  <a:cubicBezTo>
                    <a:pt x="207616" y="184785"/>
                    <a:pt x="209998" y="183833"/>
                    <a:pt x="211903" y="182023"/>
                  </a:cubicBezTo>
                  <a:lnTo>
                    <a:pt x="262099" y="131826"/>
                  </a:lnTo>
                  <a:cubicBezTo>
                    <a:pt x="275054" y="118872"/>
                    <a:pt x="275054" y="97822"/>
                    <a:pt x="262099" y="84868"/>
                  </a:cubicBezTo>
                  <a:lnTo>
                    <a:pt x="260480" y="83249"/>
                  </a:lnTo>
                  <a:lnTo>
                    <a:pt x="278863" y="64865"/>
                  </a:lnTo>
                  <a:cubicBezTo>
                    <a:pt x="291722" y="52102"/>
                    <a:pt x="291722" y="31052"/>
                    <a:pt x="278768" y="18098"/>
                  </a:cubicBezTo>
                  <a:close/>
                  <a:moveTo>
                    <a:pt x="96650" y="220123"/>
                  </a:moveTo>
                  <a:cubicBezTo>
                    <a:pt x="75981" y="240792"/>
                    <a:pt x="50835" y="256223"/>
                    <a:pt x="23212" y="265176"/>
                  </a:cubicBezTo>
                  <a:cubicBezTo>
                    <a:pt x="32261" y="237553"/>
                    <a:pt x="47596" y="212408"/>
                    <a:pt x="68266" y="191738"/>
                  </a:cubicBezTo>
                  <a:lnTo>
                    <a:pt x="102175" y="157829"/>
                  </a:lnTo>
                  <a:lnTo>
                    <a:pt x="130559" y="186214"/>
                  </a:lnTo>
                  <a:lnTo>
                    <a:pt x="96650" y="220123"/>
                  </a:lnTo>
                  <a:close/>
                  <a:moveTo>
                    <a:pt x="144085" y="172783"/>
                  </a:moveTo>
                  <a:lnTo>
                    <a:pt x="115700" y="144399"/>
                  </a:lnTo>
                  <a:lnTo>
                    <a:pt x="205140" y="54959"/>
                  </a:lnTo>
                  <a:lnTo>
                    <a:pt x="233524" y="83344"/>
                  </a:lnTo>
                  <a:lnTo>
                    <a:pt x="144085" y="172783"/>
                  </a:lnTo>
                  <a:close/>
                  <a:moveTo>
                    <a:pt x="265338" y="51530"/>
                  </a:moveTo>
                  <a:lnTo>
                    <a:pt x="246955" y="69914"/>
                  </a:lnTo>
                  <a:lnTo>
                    <a:pt x="218570" y="41529"/>
                  </a:lnTo>
                  <a:lnTo>
                    <a:pt x="236953" y="23146"/>
                  </a:lnTo>
                  <a:cubicBezTo>
                    <a:pt x="239716" y="20383"/>
                    <a:pt x="243335" y="19050"/>
                    <a:pt x="246955" y="19050"/>
                  </a:cubicBezTo>
                  <a:cubicBezTo>
                    <a:pt x="250574" y="19050"/>
                    <a:pt x="254194" y="20479"/>
                    <a:pt x="256956" y="23146"/>
                  </a:cubicBezTo>
                  <a:lnTo>
                    <a:pt x="265338" y="31528"/>
                  </a:lnTo>
                  <a:cubicBezTo>
                    <a:pt x="270767" y="37052"/>
                    <a:pt x="270767" y="46006"/>
                    <a:pt x="265338" y="51530"/>
                  </a:cubicBezTo>
                  <a:close/>
                </a:path>
              </a:pathLst>
            </a:custGeom>
            <a:solidFill>
              <a:srgbClr val="1D5CA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9" name="Рисунок 69">
            <a:extLst>
              <a:ext uri="{FF2B5EF4-FFF2-40B4-BE49-F238E27FC236}">
                <a16:creationId xmlns:a16="http://schemas.microsoft.com/office/drawing/2014/main" id="{481E058D-A8C0-4F11-98A8-08652256EE47}"/>
              </a:ext>
            </a:extLst>
          </p:cNvPr>
          <p:cNvGrpSpPr/>
          <p:nvPr/>
        </p:nvGrpSpPr>
        <p:grpSpPr>
          <a:xfrm>
            <a:off x="2124962" y="1994862"/>
            <a:ext cx="849502" cy="656272"/>
            <a:chOff x="2403347" y="1752380"/>
            <a:chExt cx="525779" cy="428053"/>
          </a:xfrm>
          <a:solidFill>
            <a:srgbClr val="1D5CA0"/>
          </a:solidFill>
        </p:grpSpPr>
        <p:sp>
          <p:nvSpPr>
            <p:cNvPr id="60" name="Полилиния: фигура 86">
              <a:extLst>
                <a:ext uri="{FF2B5EF4-FFF2-40B4-BE49-F238E27FC236}">
                  <a16:creationId xmlns:a16="http://schemas.microsoft.com/office/drawing/2014/main" id="{FB3FAAEB-D152-4409-AFD0-B3428F5C11D3}"/>
                </a:ext>
              </a:extLst>
            </p:cNvPr>
            <p:cNvSpPr/>
            <p:nvPr/>
          </p:nvSpPr>
          <p:spPr>
            <a:xfrm>
              <a:off x="2403347" y="1803719"/>
              <a:ext cx="323850" cy="376713"/>
            </a:xfrm>
            <a:custGeom>
              <a:avLst/>
              <a:gdLst>
                <a:gd name="connsiteX0" fmla="*/ 305086 w 323850"/>
                <a:gd name="connsiteY0" fmla="*/ 376714 h 376713"/>
                <a:gd name="connsiteX1" fmla="*/ 304990 w 323850"/>
                <a:gd name="connsiteY1" fmla="*/ 374523 h 376713"/>
                <a:gd name="connsiteX2" fmla="*/ 289750 w 323850"/>
                <a:gd name="connsiteY2" fmla="*/ 268700 h 376713"/>
                <a:gd name="connsiteX3" fmla="*/ 278606 w 323850"/>
                <a:gd name="connsiteY3" fmla="*/ 254699 h 376713"/>
                <a:gd name="connsiteX4" fmla="*/ 219361 w 323850"/>
                <a:gd name="connsiteY4" fmla="*/ 232315 h 376713"/>
                <a:gd name="connsiteX5" fmla="*/ 182404 w 323850"/>
                <a:gd name="connsiteY5" fmla="*/ 302609 h 376713"/>
                <a:gd name="connsiteX6" fmla="*/ 167545 w 323850"/>
                <a:gd name="connsiteY6" fmla="*/ 302609 h 376713"/>
                <a:gd name="connsiteX7" fmla="*/ 166783 w 323850"/>
                <a:gd name="connsiteY7" fmla="*/ 293465 h 376713"/>
                <a:gd name="connsiteX8" fmla="*/ 164211 w 323850"/>
                <a:gd name="connsiteY8" fmla="*/ 234220 h 376713"/>
                <a:gd name="connsiteX9" fmla="*/ 159829 w 323850"/>
                <a:gd name="connsiteY9" fmla="*/ 234220 h 376713"/>
                <a:gd name="connsiteX10" fmla="*/ 156877 w 323850"/>
                <a:gd name="connsiteY10" fmla="*/ 302514 h 376713"/>
                <a:gd name="connsiteX11" fmla="*/ 142018 w 323850"/>
                <a:gd name="connsiteY11" fmla="*/ 302514 h 376713"/>
                <a:gd name="connsiteX12" fmla="*/ 138970 w 323850"/>
                <a:gd name="connsiteY12" fmla="*/ 297466 h 376713"/>
                <a:gd name="connsiteX13" fmla="*/ 104680 w 323850"/>
                <a:gd name="connsiteY13" fmla="*/ 232315 h 376713"/>
                <a:gd name="connsiteX14" fmla="*/ 45148 w 323850"/>
                <a:gd name="connsiteY14" fmla="*/ 254794 h 376713"/>
                <a:gd name="connsiteX15" fmla="*/ 34290 w 323850"/>
                <a:gd name="connsiteY15" fmla="*/ 269081 h 376713"/>
                <a:gd name="connsiteX16" fmla="*/ 19050 w 323850"/>
                <a:gd name="connsiteY16" fmla="*/ 376619 h 376713"/>
                <a:gd name="connsiteX17" fmla="*/ 0 w 323850"/>
                <a:gd name="connsiteY17" fmla="*/ 375857 h 376713"/>
                <a:gd name="connsiteX18" fmla="*/ 190 w 323850"/>
                <a:gd name="connsiteY18" fmla="*/ 372142 h 376713"/>
                <a:gd name="connsiteX19" fmla="*/ 15526 w 323850"/>
                <a:gd name="connsiteY19" fmla="*/ 265843 h 376713"/>
                <a:gd name="connsiteX20" fmla="*/ 38100 w 323850"/>
                <a:gd name="connsiteY20" fmla="*/ 236982 h 376713"/>
                <a:gd name="connsiteX21" fmla="*/ 113633 w 323850"/>
                <a:gd name="connsiteY21" fmla="*/ 208407 h 376713"/>
                <a:gd name="connsiteX22" fmla="*/ 139636 w 323850"/>
                <a:gd name="connsiteY22" fmla="*/ 257937 h 376713"/>
                <a:gd name="connsiteX23" fmla="*/ 141446 w 323850"/>
                <a:gd name="connsiteY23" fmla="*/ 215075 h 376713"/>
                <a:gd name="connsiteX24" fmla="*/ 182309 w 323850"/>
                <a:gd name="connsiteY24" fmla="*/ 215075 h 376713"/>
                <a:gd name="connsiteX25" fmla="*/ 184118 w 323850"/>
                <a:gd name="connsiteY25" fmla="*/ 257937 h 376713"/>
                <a:gd name="connsiteX26" fmla="*/ 210121 w 323850"/>
                <a:gd name="connsiteY26" fmla="*/ 208407 h 376713"/>
                <a:gd name="connsiteX27" fmla="*/ 285369 w 323850"/>
                <a:gd name="connsiteY27" fmla="*/ 236887 h 376713"/>
                <a:gd name="connsiteX28" fmla="*/ 308229 w 323850"/>
                <a:gd name="connsiteY28" fmla="*/ 265367 h 376713"/>
                <a:gd name="connsiteX29" fmla="*/ 323850 w 323850"/>
                <a:gd name="connsiteY29" fmla="*/ 375761 h 376713"/>
                <a:gd name="connsiteX30" fmla="*/ 305086 w 323850"/>
                <a:gd name="connsiteY30" fmla="*/ 376714 h 376713"/>
                <a:gd name="connsiteX31" fmla="*/ 258223 w 323850"/>
                <a:gd name="connsiteY31" fmla="*/ 376333 h 376713"/>
                <a:gd name="connsiteX32" fmla="*/ 239173 w 323850"/>
                <a:gd name="connsiteY32" fmla="*/ 376333 h 376713"/>
                <a:gd name="connsiteX33" fmla="*/ 239268 w 323850"/>
                <a:gd name="connsiteY33" fmla="*/ 332708 h 376713"/>
                <a:gd name="connsiteX34" fmla="*/ 258318 w 323850"/>
                <a:gd name="connsiteY34" fmla="*/ 332708 h 376713"/>
                <a:gd name="connsiteX35" fmla="*/ 258223 w 323850"/>
                <a:gd name="connsiteY35" fmla="*/ 376333 h 376713"/>
                <a:gd name="connsiteX36" fmla="*/ 66008 w 323850"/>
                <a:gd name="connsiteY36" fmla="*/ 376333 h 376713"/>
                <a:gd name="connsiteX37" fmla="*/ 65913 w 323850"/>
                <a:gd name="connsiteY37" fmla="*/ 332708 h 376713"/>
                <a:gd name="connsiteX38" fmla="*/ 84963 w 323850"/>
                <a:gd name="connsiteY38" fmla="*/ 332708 h 376713"/>
                <a:gd name="connsiteX39" fmla="*/ 85058 w 323850"/>
                <a:gd name="connsiteY39" fmla="*/ 376333 h 376713"/>
                <a:gd name="connsiteX40" fmla="*/ 66008 w 323850"/>
                <a:gd name="connsiteY40" fmla="*/ 376333 h 376713"/>
                <a:gd name="connsiteX41" fmla="*/ 159639 w 323850"/>
                <a:gd name="connsiteY41" fmla="*/ 209836 h 376713"/>
                <a:gd name="connsiteX42" fmla="*/ 147447 w 323850"/>
                <a:gd name="connsiteY42" fmla="*/ 208693 h 376713"/>
                <a:gd name="connsiteX43" fmla="*/ 95631 w 323850"/>
                <a:gd name="connsiteY43" fmla="*/ 169831 h 376713"/>
                <a:gd name="connsiteX44" fmla="*/ 86201 w 323850"/>
                <a:gd name="connsiteY44" fmla="*/ 127540 h 376713"/>
                <a:gd name="connsiteX45" fmla="*/ 76581 w 323850"/>
                <a:gd name="connsiteY45" fmla="*/ 127540 h 376713"/>
                <a:gd name="connsiteX46" fmla="*/ 73723 w 323850"/>
                <a:gd name="connsiteY46" fmla="*/ 123349 h 376713"/>
                <a:gd name="connsiteX47" fmla="*/ 71247 w 323850"/>
                <a:gd name="connsiteY47" fmla="*/ 116110 h 376713"/>
                <a:gd name="connsiteX48" fmla="*/ 71818 w 323850"/>
                <a:gd name="connsiteY48" fmla="*/ 98489 h 376713"/>
                <a:gd name="connsiteX49" fmla="*/ 78200 w 323850"/>
                <a:gd name="connsiteY49" fmla="*/ 83820 h 376713"/>
                <a:gd name="connsiteX50" fmla="*/ 114395 w 323850"/>
                <a:gd name="connsiteY50" fmla="*/ 21622 h 376713"/>
                <a:gd name="connsiteX51" fmla="*/ 122110 w 323850"/>
                <a:gd name="connsiteY51" fmla="*/ 32195 h 376713"/>
                <a:gd name="connsiteX52" fmla="*/ 120110 w 323850"/>
                <a:gd name="connsiteY52" fmla="*/ 21241 h 376713"/>
                <a:gd name="connsiteX53" fmla="*/ 120396 w 323850"/>
                <a:gd name="connsiteY53" fmla="*/ 19526 h 376713"/>
                <a:gd name="connsiteX54" fmla="*/ 162020 w 323850"/>
                <a:gd name="connsiteY54" fmla="*/ 0 h 376713"/>
                <a:gd name="connsiteX55" fmla="*/ 162020 w 323850"/>
                <a:gd name="connsiteY55" fmla="*/ 0 h 376713"/>
                <a:gd name="connsiteX56" fmla="*/ 203740 w 323850"/>
                <a:gd name="connsiteY56" fmla="*/ 19526 h 376713"/>
                <a:gd name="connsiteX57" fmla="*/ 204025 w 323850"/>
                <a:gd name="connsiteY57" fmla="*/ 21241 h 376713"/>
                <a:gd name="connsiteX58" fmla="*/ 202025 w 323850"/>
                <a:gd name="connsiteY58" fmla="*/ 32195 h 376713"/>
                <a:gd name="connsiteX59" fmla="*/ 209740 w 323850"/>
                <a:gd name="connsiteY59" fmla="*/ 21717 h 376713"/>
                <a:gd name="connsiteX60" fmla="*/ 245935 w 323850"/>
                <a:gd name="connsiteY60" fmla="*/ 83915 h 376713"/>
                <a:gd name="connsiteX61" fmla="*/ 252317 w 323850"/>
                <a:gd name="connsiteY61" fmla="*/ 98584 h 376713"/>
                <a:gd name="connsiteX62" fmla="*/ 252889 w 323850"/>
                <a:gd name="connsiteY62" fmla="*/ 115538 h 376713"/>
                <a:gd name="connsiteX63" fmla="*/ 250412 w 323850"/>
                <a:gd name="connsiteY63" fmla="*/ 123349 h 376713"/>
                <a:gd name="connsiteX64" fmla="*/ 247555 w 323850"/>
                <a:gd name="connsiteY64" fmla="*/ 127540 h 376713"/>
                <a:gd name="connsiteX65" fmla="*/ 236982 w 323850"/>
                <a:gd name="connsiteY65" fmla="*/ 127540 h 376713"/>
                <a:gd name="connsiteX66" fmla="*/ 225361 w 323850"/>
                <a:gd name="connsiteY66" fmla="*/ 170212 h 376713"/>
                <a:gd name="connsiteX67" fmla="*/ 172784 w 323850"/>
                <a:gd name="connsiteY67" fmla="*/ 208598 h 376713"/>
                <a:gd name="connsiteX68" fmla="*/ 159639 w 323850"/>
                <a:gd name="connsiteY68" fmla="*/ 209836 h 376713"/>
                <a:gd name="connsiteX69" fmla="*/ 105346 w 323850"/>
                <a:gd name="connsiteY69" fmla="*/ 127540 h 376713"/>
                <a:gd name="connsiteX70" fmla="*/ 112681 w 323850"/>
                <a:gd name="connsiteY70" fmla="*/ 161354 h 376713"/>
                <a:gd name="connsiteX71" fmla="*/ 151257 w 323850"/>
                <a:gd name="connsiteY71" fmla="*/ 190024 h 376713"/>
                <a:gd name="connsiteX72" fmla="*/ 169259 w 323850"/>
                <a:gd name="connsiteY72" fmla="*/ 189833 h 376713"/>
                <a:gd name="connsiteX73" fmla="*/ 208883 w 323850"/>
                <a:gd name="connsiteY73" fmla="*/ 160973 h 376713"/>
                <a:gd name="connsiteX74" fmla="*/ 217932 w 323850"/>
                <a:gd name="connsiteY74" fmla="*/ 127540 h 376713"/>
                <a:gd name="connsiteX75" fmla="*/ 105346 w 323850"/>
                <a:gd name="connsiteY75" fmla="*/ 127540 h 376713"/>
                <a:gd name="connsiteX76" fmla="*/ 220313 w 323850"/>
                <a:gd name="connsiteY76" fmla="*/ 108490 h 376713"/>
                <a:gd name="connsiteX77" fmla="*/ 234029 w 323850"/>
                <a:gd name="connsiteY77" fmla="*/ 108490 h 376713"/>
                <a:gd name="connsiteX78" fmla="*/ 233458 w 323850"/>
                <a:gd name="connsiteY78" fmla="*/ 100489 h 376713"/>
                <a:gd name="connsiteX79" fmla="*/ 232886 w 323850"/>
                <a:gd name="connsiteY79" fmla="*/ 97536 h 376713"/>
                <a:gd name="connsiteX80" fmla="*/ 227266 w 323850"/>
                <a:gd name="connsiteY80" fmla="*/ 86678 h 376713"/>
                <a:gd name="connsiteX81" fmla="*/ 200977 w 323850"/>
                <a:gd name="connsiteY81" fmla="*/ 38957 h 376713"/>
                <a:gd name="connsiteX82" fmla="*/ 192691 w 323850"/>
                <a:gd name="connsiteY82" fmla="*/ 84773 h 376713"/>
                <a:gd name="connsiteX83" fmla="*/ 173926 w 323850"/>
                <a:gd name="connsiteY83" fmla="*/ 81344 h 376713"/>
                <a:gd name="connsiteX84" fmla="*/ 184499 w 323850"/>
                <a:gd name="connsiteY84" fmla="*/ 23241 h 376713"/>
                <a:gd name="connsiteX85" fmla="*/ 162211 w 323850"/>
                <a:gd name="connsiteY85" fmla="*/ 19145 h 376713"/>
                <a:gd name="connsiteX86" fmla="*/ 162211 w 323850"/>
                <a:gd name="connsiteY86" fmla="*/ 19145 h 376713"/>
                <a:gd name="connsiteX87" fmla="*/ 139922 w 323850"/>
                <a:gd name="connsiteY87" fmla="*/ 23241 h 376713"/>
                <a:gd name="connsiteX88" fmla="*/ 150495 w 323850"/>
                <a:gd name="connsiteY88" fmla="*/ 81344 h 376713"/>
                <a:gd name="connsiteX89" fmla="*/ 131731 w 323850"/>
                <a:gd name="connsiteY89" fmla="*/ 84773 h 376713"/>
                <a:gd name="connsiteX90" fmla="*/ 123444 w 323850"/>
                <a:gd name="connsiteY90" fmla="*/ 38957 h 376713"/>
                <a:gd name="connsiteX91" fmla="*/ 97155 w 323850"/>
                <a:gd name="connsiteY91" fmla="*/ 87058 h 376713"/>
                <a:gd name="connsiteX92" fmla="*/ 91630 w 323850"/>
                <a:gd name="connsiteY92" fmla="*/ 97631 h 376713"/>
                <a:gd name="connsiteX93" fmla="*/ 91630 w 323850"/>
                <a:gd name="connsiteY93" fmla="*/ 97631 h 376713"/>
                <a:gd name="connsiteX94" fmla="*/ 90964 w 323850"/>
                <a:gd name="connsiteY94" fmla="*/ 100584 h 376713"/>
                <a:gd name="connsiteX95" fmla="*/ 90392 w 323850"/>
                <a:gd name="connsiteY95" fmla="*/ 108585 h 376713"/>
                <a:gd name="connsiteX96" fmla="*/ 220313 w 323850"/>
                <a:gd name="connsiteY96" fmla="*/ 108585 h 376713"/>
                <a:gd name="connsiteX97" fmla="*/ 78010 w 323850"/>
                <a:gd name="connsiteY97" fmla="*/ 85630 h 376713"/>
                <a:gd name="connsiteX98" fmla="*/ 78010 w 323850"/>
                <a:gd name="connsiteY98" fmla="*/ 85820 h 376713"/>
                <a:gd name="connsiteX99" fmla="*/ 78010 w 323850"/>
                <a:gd name="connsiteY99" fmla="*/ 85630 h 376713"/>
                <a:gd name="connsiteX100" fmla="*/ 246221 w 323850"/>
                <a:gd name="connsiteY100" fmla="*/ 85344 h 376713"/>
                <a:gd name="connsiteX101" fmla="*/ 246221 w 323850"/>
                <a:gd name="connsiteY101" fmla="*/ 85344 h 376713"/>
                <a:gd name="connsiteX102" fmla="*/ 246221 w 323850"/>
                <a:gd name="connsiteY102" fmla="*/ 85344 h 376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323850" h="376713">
                  <a:moveTo>
                    <a:pt x="305086" y="376714"/>
                  </a:moveTo>
                  <a:lnTo>
                    <a:pt x="304990" y="374523"/>
                  </a:lnTo>
                  <a:lnTo>
                    <a:pt x="289750" y="268700"/>
                  </a:lnTo>
                  <a:cubicBezTo>
                    <a:pt x="288512" y="262700"/>
                    <a:pt x="284226" y="256985"/>
                    <a:pt x="278606" y="254699"/>
                  </a:cubicBezTo>
                  <a:lnTo>
                    <a:pt x="219361" y="232315"/>
                  </a:lnTo>
                  <a:lnTo>
                    <a:pt x="182404" y="302609"/>
                  </a:lnTo>
                  <a:lnTo>
                    <a:pt x="167545" y="302609"/>
                  </a:lnTo>
                  <a:lnTo>
                    <a:pt x="166783" y="293465"/>
                  </a:lnTo>
                  <a:lnTo>
                    <a:pt x="164211" y="234220"/>
                  </a:lnTo>
                  <a:lnTo>
                    <a:pt x="159829" y="234220"/>
                  </a:lnTo>
                  <a:lnTo>
                    <a:pt x="156877" y="302514"/>
                  </a:lnTo>
                  <a:lnTo>
                    <a:pt x="142018" y="302514"/>
                  </a:lnTo>
                  <a:lnTo>
                    <a:pt x="138970" y="297466"/>
                  </a:lnTo>
                  <a:lnTo>
                    <a:pt x="104680" y="232315"/>
                  </a:lnTo>
                  <a:lnTo>
                    <a:pt x="45148" y="254794"/>
                  </a:lnTo>
                  <a:cubicBezTo>
                    <a:pt x="39910" y="256985"/>
                    <a:pt x="35528" y="262700"/>
                    <a:pt x="34290" y="269081"/>
                  </a:cubicBezTo>
                  <a:lnTo>
                    <a:pt x="19050" y="376619"/>
                  </a:lnTo>
                  <a:lnTo>
                    <a:pt x="0" y="375857"/>
                  </a:lnTo>
                  <a:lnTo>
                    <a:pt x="190" y="372142"/>
                  </a:lnTo>
                  <a:lnTo>
                    <a:pt x="15526" y="265843"/>
                  </a:lnTo>
                  <a:cubicBezTo>
                    <a:pt x="18097" y="252603"/>
                    <a:pt x="26670" y="241745"/>
                    <a:pt x="38100" y="236982"/>
                  </a:cubicBezTo>
                  <a:lnTo>
                    <a:pt x="113633" y="208407"/>
                  </a:lnTo>
                  <a:lnTo>
                    <a:pt x="139636" y="257937"/>
                  </a:lnTo>
                  <a:lnTo>
                    <a:pt x="141446" y="215075"/>
                  </a:lnTo>
                  <a:lnTo>
                    <a:pt x="182309" y="215075"/>
                  </a:lnTo>
                  <a:lnTo>
                    <a:pt x="184118" y="257937"/>
                  </a:lnTo>
                  <a:lnTo>
                    <a:pt x="210121" y="208407"/>
                  </a:lnTo>
                  <a:lnTo>
                    <a:pt x="285369" y="236887"/>
                  </a:lnTo>
                  <a:cubicBezTo>
                    <a:pt x="297085" y="241745"/>
                    <a:pt x="305752" y="252603"/>
                    <a:pt x="308229" y="265367"/>
                  </a:cubicBezTo>
                  <a:lnTo>
                    <a:pt x="323850" y="375761"/>
                  </a:lnTo>
                  <a:lnTo>
                    <a:pt x="305086" y="376714"/>
                  </a:lnTo>
                  <a:close/>
                  <a:moveTo>
                    <a:pt x="258223" y="376333"/>
                  </a:moveTo>
                  <a:lnTo>
                    <a:pt x="239173" y="376333"/>
                  </a:lnTo>
                  <a:lnTo>
                    <a:pt x="239268" y="332708"/>
                  </a:lnTo>
                  <a:lnTo>
                    <a:pt x="258318" y="332708"/>
                  </a:lnTo>
                  <a:lnTo>
                    <a:pt x="258223" y="376333"/>
                  </a:lnTo>
                  <a:close/>
                  <a:moveTo>
                    <a:pt x="66008" y="376333"/>
                  </a:moveTo>
                  <a:lnTo>
                    <a:pt x="65913" y="332708"/>
                  </a:lnTo>
                  <a:lnTo>
                    <a:pt x="84963" y="332708"/>
                  </a:lnTo>
                  <a:lnTo>
                    <a:pt x="85058" y="376333"/>
                  </a:lnTo>
                  <a:lnTo>
                    <a:pt x="66008" y="376333"/>
                  </a:lnTo>
                  <a:close/>
                  <a:moveTo>
                    <a:pt x="159639" y="209836"/>
                  </a:moveTo>
                  <a:cubicBezTo>
                    <a:pt x="155924" y="209836"/>
                    <a:pt x="152305" y="209455"/>
                    <a:pt x="147447" y="208693"/>
                  </a:cubicBezTo>
                  <a:cubicBezTo>
                    <a:pt x="125063" y="203264"/>
                    <a:pt x="104489" y="187738"/>
                    <a:pt x="95631" y="169831"/>
                  </a:cubicBezTo>
                  <a:cubicBezTo>
                    <a:pt x="90106" y="158782"/>
                    <a:pt x="87439" y="140208"/>
                    <a:pt x="86201" y="127540"/>
                  </a:cubicBezTo>
                  <a:lnTo>
                    <a:pt x="76581" y="127540"/>
                  </a:lnTo>
                  <a:lnTo>
                    <a:pt x="73723" y="123349"/>
                  </a:lnTo>
                  <a:cubicBezTo>
                    <a:pt x="72295" y="121349"/>
                    <a:pt x="71438" y="118872"/>
                    <a:pt x="71247" y="116110"/>
                  </a:cubicBezTo>
                  <a:cubicBezTo>
                    <a:pt x="71056" y="109919"/>
                    <a:pt x="71247" y="104394"/>
                    <a:pt x="71818" y="98489"/>
                  </a:cubicBezTo>
                  <a:cubicBezTo>
                    <a:pt x="72676" y="90488"/>
                    <a:pt x="75247" y="86582"/>
                    <a:pt x="78200" y="83820"/>
                  </a:cubicBezTo>
                  <a:cubicBezTo>
                    <a:pt x="80867" y="59150"/>
                    <a:pt x="93916" y="36671"/>
                    <a:pt x="114395" y="21622"/>
                  </a:cubicBezTo>
                  <a:lnTo>
                    <a:pt x="122110" y="32195"/>
                  </a:lnTo>
                  <a:lnTo>
                    <a:pt x="120110" y="21241"/>
                  </a:lnTo>
                  <a:lnTo>
                    <a:pt x="120396" y="19526"/>
                  </a:lnTo>
                  <a:cubicBezTo>
                    <a:pt x="123634" y="1429"/>
                    <a:pt x="153067" y="0"/>
                    <a:pt x="162020" y="0"/>
                  </a:cubicBezTo>
                  <a:cubicBezTo>
                    <a:pt x="162020" y="0"/>
                    <a:pt x="162020" y="0"/>
                    <a:pt x="162020" y="0"/>
                  </a:cubicBezTo>
                  <a:cubicBezTo>
                    <a:pt x="170974" y="0"/>
                    <a:pt x="200406" y="1429"/>
                    <a:pt x="203740" y="19526"/>
                  </a:cubicBezTo>
                  <a:lnTo>
                    <a:pt x="204025" y="21241"/>
                  </a:lnTo>
                  <a:lnTo>
                    <a:pt x="202025" y="32195"/>
                  </a:lnTo>
                  <a:lnTo>
                    <a:pt x="209740" y="21717"/>
                  </a:lnTo>
                  <a:cubicBezTo>
                    <a:pt x="230314" y="36862"/>
                    <a:pt x="243459" y="59436"/>
                    <a:pt x="245935" y="83915"/>
                  </a:cubicBezTo>
                  <a:cubicBezTo>
                    <a:pt x="248984" y="86773"/>
                    <a:pt x="251460" y="90678"/>
                    <a:pt x="252317" y="98584"/>
                  </a:cubicBezTo>
                  <a:cubicBezTo>
                    <a:pt x="252889" y="104394"/>
                    <a:pt x="253079" y="109919"/>
                    <a:pt x="252889" y="115538"/>
                  </a:cubicBezTo>
                  <a:cubicBezTo>
                    <a:pt x="252603" y="118872"/>
                    <a:pt x="251746" y="121253"/>
                    <a:pt x="250412" y="123349"/>
                  </a:cubicBezTo>
                  <a:lnTo>
                    <a:pt x="247555" y="127540"/>
                  </a:lnTo>
                  <a:lnTo>
                    <a:pt x="236982" y="127540"/>
                  </a:lnTo>
                  <a:cubicBezTo>
                    <a:pt x="235077" y="140208"/>
                    <a:pt x="231457" y="159068"/>
                    <a:pt x="225361" y="170212"/>
                  </a:cubicBezTo>
                  <a:cubicBezTo>
                    <a:pt x="215646" y="187928"/>
                    <a:pt x="194500" y="203359"/>
                    <a:pt x="172784" y="208598"/>
                  </a:cubicBezTo>
                  <a:cubicBezTo>
                    <a:pt x="167545" y="209360"/>
                    <a:pt x="163544" y="209836"/>
                    <a:pt x="159639" y="209836"/>
                  </a:cubicBezTo>
                  <a:close/>
                  <a:moveTo>
                    <a:pt x="105346" y="127540"/>
                  </a:moveTo>
                  <a:cubicBezTo>
                    <a:pt x="106966" y="142685"/>
                    <a:pt x="109633" y="155162"/>
                    <a:pt x="112681" y="161354"/>
                  </a:cubicBezTo>
                  <a:cubicBezTo>
                    <a:pt x="119158" y="174308"/>
                    <a:pt x="134969" y="186119"/>
                    <a:pt x="151257" y="190024"/>
                  </a:cubicBezTo>
                  <a:cubicBezTo>
                    <a:pt x="158305" y="191072"/>
                    <a:pt x="161449" y="191072"/>
                    <a:pt x="169259" y="189833"/>
                  </a:cubicBezTo>
                  <a:cubicBezTo>
                    <a:pt x="185071" y="186023"/>
                    <a:pt x="201644" y="174022"/>
                    <a:pt x="208883" y="160973"/>
                  </a:cubicBezTo>
                  <a:cubicBezTo>
                    <a:pt x="212217" y="154781"/>
                    <a:pt x="215551" y="142494"/>
                    <a:pt x="217932" y="127540"/>
                  </a:cubicBezTo>
                  <a:lnTo>
                    <a:pt x="105346" y="127540"/>
                  </a:lnTo>
                  <a:close/>
                  <a:moveTo>
                    <a:pt x="220313" y="108490"/>
                  </a:moveTo>
                  <a:lnTo>
                    <a:pt x="234029" y="108490"/>
                  </a:lnTo>
                  <a:cubicBezTo>
                    <a:pt x="233934" y="105918"/>
                    <a:pt x="233743" y="103251"/>
                    <a:pt x="233458" y="100489"/>
                  </a:cubicBezTo>
                  <a:cubicBezTo>
                    <a:pt x="233267" y="98298"/>
                    <a:pt x="232886" y="97536"/>
                    <a:pt x="232886" y="97536"/>
                  </a:cubicBezTo>
                  <a:cubicBezTo>
                    <a:pt x="231172" y="96298"/>
                    <a:pt x="227552" y="93155"/>
                    <a:pt x="227266" y="86678"/>
                  </a:cubicBezTo>
                  <a:cubicBezTo>
                    <a:pt x="225742" y="68675"/>
                    <a:pt x="215932" y="50959"/>
                    <a:pt x="200977" y="38957"/>
                  </a:cubicBezTo>
                  <a:lnTo>
                    <a:pt x="192691" y="84773"/>
                  </a:lnTo>
                  <a:lnTo>
                    <a:pt x="173926" y="81344"/>
                  </a:lnTo>
                  <a:lnTo>
                    <a:pt x="184499" y="23241"/>
                  </a:lnTo>
                  <a:cubicBezTo>
                    <a:pt x="181642" y="21527"/>
                    <a:pt x="173831" y="19145"/>
                    <a:pt x="162211" y="19145"/>
                  </a:cubicBezTo>
                  <a:cubicBezTo>
                    <a:pt x="162211" y="19145"/>
                    <a:pt x="162211" y="19145"/>
                    <a:pt x="162211" y="19145"/>
                  </a:cubicBezTo>
                  <a:cubicBezTo>
                    <a:pt x="150590" y="19145"/>
                    <a:pt x="142875" y="21431"/>
                    <a:pt x="139922" y="23241"/>
                  </a:cubicBezTo>
                  <a:lnTo>
                    <a:pt x="150495" y="81344"/>
                  </a:lnTo>
                  <a:lnTo>
                    <a:pt x="131731" y="84773"/>
                  </a:lnTo>
                  <a:lnTo>
                    <a:pt x="123444" y="38957"/>
                  </a:lnTo>
                  <a:cubicBezTo>
                    <a:pt x="108490" y="50959"/>
                    <a:pt x="98679" y="68771"/>
                    <a:pt x="97155" y="87058"/>
                  </a:cubicBezTo>
                  <a:cubicBezTo>
                    <a:pt x="96869" y="93250"/>
                    <a:pt x="93250" y="96298"/>
                    <a:pt x="91630" y="97631"/>
                  </a:cubicBezTo>
                  <a:lnTo>
                    <a:pt x="91630" y="97631"/>
                  </a:lnTo>
                  <a:cubicBezTo>
                    <a:pt x="91535" y="97631"/>
                    <a:pt x="91154" y="98393"/>
                    <a:pt x="90964" y="100584"/>
                  </a:cubicBezTo>
                  <a:cubicBezTo>
                    <a:pt x="90678" y="103346"/>
                    <a:pt x="90488" y="105918"/>
                    <a:pt x="90392" y="108585"/>
                  </a:cubicBezTo>
                  <a:lnTo>
                    <a:pt x="220313" y="108585"/>
                  </a:lnTo>
                  <a:close/>
                  <a:moveTo>
                    <a:pt x="78010" y="85630"/>
                  </a:moveTo>
                  <a:cubicBezTo>
                    <a:pt x="78010" y="85725"/>
                    <a:pt x="78010" y="85725"/>
                    <a:pt x="78010" y="85820"/>
                  </a:cubicBezTo>
                  <a:cubicBezTo>
                    <a:pt x="78010" y="85725"/>
                    <a:pt x="78010" y="85725"/>
                    <a:pt x="78010" y="85630"/>
                  </a:cubicBezTo>
                  <a:close/>
                  <a:moveTo>
                    <a:pt x="246221" y="85344"/>
                  </a:moveTo>
                  <a:cubicBezTo>
                    <a:pt x="246221" y="85344"/>
                    <a:pt x="246221" y="85439"/>
                    <a:pt x="246221" y="85344"/>
                  </a:cubicBezTo>
                  <a:cubicBezTo>
                    <a:pt x="246221" y="85439"/>
                    <a:pt x="246221" y="85344"/>
                    <a:pt x="246221" y="85344"/>
                  </a:cubicBezTo>
                  <a:close/>
                </a:path>
              </a:pathLst>
            </a:custGeom>
            <a:solidFill>
              <a:srgbClr val="1D5CA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Полилиния: фигура 87">
              <a:extLst>
                <a:ext uri="{FF2B5EF4-FFF2-40B4-BE49-F238E27FC236}">
                  <a16:creationId xmlns:a16="http://schemas.microsoft.com/office/drawing/2014/main" id="{55DDFBF5-1BE9-41A8-AC46-F8B35E2D5A13}"/>
                </a:ext>
              </a:extLst>
            </p:cNvPr>
            <p:cNvSpPr/>
            <p:nvPr/>
          </p:nvSpPr>
          <p:spPr>
            <a:xfrm>
              <a:off x="2512503" y="1752380"/>
              <a:ext cx="416623" cy="323850"/>
            </a:xfrm>
            <a:custGeom>
              <a:avLst/>
              <a:gdLst>
                <a:gd name="connsiteX0" fmla="*/ 416624 w 416623"/>
                <a:gd name="connsiteY0" fmla="*/ 323850 h 323850"/>
                <a:gd name="connsiteX1" fmla="*/ 210693 w 416623"/>
                <a:gd name="connsiteY1" fmla="*/ 323850 h 323850"/>
                <a:gd name="connsiteX2" fmla="*/ 210693 w 416623"/>
                <a:gd name="connsiteY2" fmla="*/ 304800 h 323850"/>
                <a:gd name="connsiteX3" fmla="*/ 397574 w 416623"/>
                <a:gd name="connsiteY3" fmla="*/ 304800 h 323850"/>
                <a:gd name="connsiteX4" fmla="*/ 397574 w 416623"/>
                <a:gd name="connsiteY4" fmla="*/ 292703 h 323850"/>
                <a:gd name="connsiteX5" fmla="*/ 355949 w 416623"/>
                <a:gd name="connsiteY5" fmla="*/ 255842 h 323850"/>
                <a:gd name="connsiteX6" fmla="*/ 355949 w 416623"/>
                <a:gd name="connsiteY6" fmla="*/ 19050 h 323850"/>
                <a:gd name="connsiteX7" fmla="*/ 19050 w 416623"/>
                <a:gd name="connsiteY7" fmla="*/ 19050 h 323850"/>
                <a:gd name="connsiteX8" fmla="*/ 19050 w 416623"/>
                <a:gd name="connsiteY8" fmla="*/ 56007 h 323850"/>
                <a:gd name="connsiteX9" fmla="*/ 0 w 416623"/>
                <a:gd name="connsiteY9" fmla="*/ 56007 h 323850"/>
                <a:gd name="connsiteX10" fmla="*/ 0 w 416623"/>
                <a:gd name="connsiteY10" fmla="*/ 0 h 323850"/>
                <a:gd name="connsiteX11" fmla="*/ 374999 w 416623"/>
                <a:gd name="connsiteY11" fmla="*/ 0 h 323850"/>
                <a:gd name="connsiteX12" fmla="*/ 374999 w 416623"/>
                <a:gd name="connsiteY12" fmla="*/ 247269 h 323850"/>
                <a:gd name="connsiteX13" fmla="*/ 416624 w 416623"/>
                <a:gd name="connsiteY13" fmla="*/ 284131 h 323850"/>
                <a:gd name="connsiteX14" fmla="*/ 416624 w 416623"/>
                <a:gd name="connsiteY14" fmla="*/ 323850 h 323850"/>
                <a:gd name="connsiteX15" fmla="*/ 371951 w 416623"/>
                <a:gd name="connsiteY15" fmla="*/ 296418 h 323850"/>
                <a:gd name="connsiteX16" fmla="*/ 347853 w 416623"/>
                <a:gd name="connsiteY16" fmla="*/ 296418 h 323850"/>
                <a:gd name="connsiteX17" fmla="*/ 347853 w 416623"/>
                <a:gd name="connsiteY17" fmla="*/ 277368 h 323850"/>
                <a:gd name="connsiteX18" fmla="*/ 371951 w 416623"/>
                <a:gd name="connsiteY18" fmla="*/ 277368 h 323850"/>
                <a:gd name="connsiteX19" fmla="*/ 371951 w 416623"/>
                <a:gd name="connsiteY19" fmla="*/ 296418 h 323850"/>
                <a:gd name="connsiteX20" fmla="*/ 333851 w 416623"/>
                <a:gd name="connsiteY20" fmla="*/ 296418 h 323850"/>
                <a:gd name="connsiteX21" fmla="*/ 309753 w 416623"/>
                <a:gd name="connsiteY21" fmla="*/ 296418 h 323850"/>
                <a:gd name="connsiteX22" fmla="*/ 309753 w 416623"/>
                <a:gd name="connsiteY22" fmla="*/ 277368 h 323850"/>
                <a:gd name="connsiteX23" fmla="*/ 333851 w 416623"/>
                <a:gd name="connsiteY23" fmla="*/ 277368 h 323850"/>
                <a:gd name="connsiteX24" fmla="*/ 333851 w 416623"/>
                <a:gd name="connsiteY24" fmla="*/ 296418 h 323850"/>
                <a:gd name="connsiteX25" fmla="*/ 295656 w 416623"/>
                <a:gd name="connsiteY25" fmla="*/ 296418 h 323850"/>
                <a:gd name="connsiteX26" fmla="*/ 271558 w 416623"/>
                <a:gd name="connsiteY26" fmla="*/ 296418 h 323850"/>
                <a:gd name="connsiteX27" fmla="*/ 271558 w 416623"/>
                <a:gd name="connsiteY27" fmla="*/ 277368 h 323850"/>
                <a:gd name="connsiteX28" fmla="*/ 295656 w 416623"/>
                <a:gd name="connsiteY28" fmla="*/ 277368 h 323850"/>
                <a:gd name="connsiteX29" fmla="*/ 295656 w 416623"/>
                <a:gd name="connsiteY29" fmla="*/ 296418 h 323850"/>
                <a:gd name="connsiteX30" fmla="*/ 257461 w 416623"/>
                <a:gd name="connsiteY30" fmla="*/ 296418 h 323850"/>
                <a:gd name="connsiteX31" fmla="*/ 233363 w 416623"/>
                <a:gd name="connsiteY31" fmla="*/ 296418 h 323850"/>
                <a:gd name="connsiteX32" fmla="*/ 233363 w 416623"/>
                <a:gd name="connsiteY32" fmla="*/ 277368 h 323850"/>
                <a:gd name="connsiteX33" fmla="*/ 257461 w 416623"/>
                <a:gd name="connsiteY33" fmla="*/ 277368 h 323850"/>
                <a:gd name="connsiteX34" fmla="*/ 257461 w 416623"/>
                <a:gd name="connsiteY34" fmla="*/ 296418 h 323850"/>
                <a:gd name="connsiteX35" fmla="*/ 218599 w 416623"/>
                <a:gd name="connsiteY35" fmla="*/ 296418 h 323850"/>
                <a:gd name="connsiteX36" fmla="*/ 194500 w 416623"/>
                <a:gd name="connsiteY36" fmla="*/ 296418 h 323850"/>
                <a:gd name="connsiteX37" fmla="*/ 194500 w 416623"/>
                <a:gd name="connsiteY37" fmla="*/ 277368 h 323850"/>
                <a:gd name="connsiteX38" fmla="*/ 218599 w 416623"/>
                <a:gd name="connsiteY38" fmla="*/ 277368 h 323850"/>
                <a:gd name="connsiteX39" fmla="*/ 218599 w 416623"/>
                <a:gd name="connsiteY39" fmla="*/ 296418 h 323850"/>
                <a:gd name="connsiteX40" fmla="*/ 344710 w 416623"/>
                <a:gd name="connsiteY40" fmla="*/ 274415 h 323850"/>
                <a:gd name="connsiteX41" fmla="*/ 320612 w 416623"/>
                <a:gd name="connsiteY41" fmla="*/ 274415 h 323850"/>
                <a:gd name="connsiteX42" fmla="*/ 320612 w 416623"/>
                <a:gd name="connsiteY42" fmla="*/ 255365 h 323850"/>
                <a:gd name="connsiteX43" fmla="*/ 344710 w 416623"/>
                <a:gd name="connsiteY43" fmla="*/ 255365 h 323850"/>
                <a:gd name="connsiteX44" fmla="*/ 344710 w 416623"/>
                <a:gd name="connsiteY44" fmla="*/ 274415 h 323850"/>
                <a:gd name="connsiteX45" fmla="*/ 306610 w 416623"/>
                <a:gd name="connsiteY45" fmla="*/ 274415 h 323850"/>
                <a:gd name="connsiteX46" fmla="*/ 282512 w 416623"/>
                <a:gd name="connsiteY46" fmla="*/ 274415 h 323850"/>
                <a:gd name="connsiteX47" fmla="*/ 282512 w 416623"/>
                <a:gd name="connsiteY47" fmla="*/ 255365 h 323850"/>
                <a:gd name="connsiteX48" fmla="*/ 306610 w 416623"/>
                <a:gd name="connsiteY48" fmla="*/ 255365 h 323850"/>
                <a:gd name="connsiteX49" fmla="*/ 306610 w 416623"/>
                <a:gd name="connsiteY49" fmla="*/ 274415 h 323850"/>
                <a:gd name="connsiteX50" fmla="*/ 268415 w 416623"/>
                <a:gd name="connsiteY50" fmla="*/ 274415 h 323850"/>
                <a:gd name="connsiteX51" fmla="*/ 244316 w 416623"/>
                <a:gd name="connsiteY51" fmla="*/ 274415 h 323850"/>
                <a:gd name="connsiteX52" fmla="*/ 244316 w 416623"/>
                <a:gd name="connsiteY52" fmla="*/ 255365 h 323850"/>
                <a:gd name="connsiteX53" fmla="*/ 268415 w 416623"/>
                <a:gd name="connsiteY53" fmla="*/ 255365 h 323850"/>
                <a:gd name="connsiteX54" fmla="*/ 268415 w 416623"/>
                <a:gd name="connsiteY54" fmla="*/ 274415 h 323850"/>
                <a:gd name="connsiteX55" fmla="*/ 230315 w 416623"/>
                <a:gd name="connsiteY55" fmla="*/ 274415 h 323850"/>
                <a:gd name="connsiteX56" fmla="*/ 206216 w 416623"/>
                <a:gd name="connsiteY56" fmla="*/ 274415 h 323850"/>
                <a:gd name="connsiteX57" fmla="*/ 206216 w 416623"/>
                <a:gd name="connsiteY57" fmla="*/ 255365 h 323850"/>
                <a:gd name="connsiteX58" fmla="*/ 230315 w 416623"/>
                <a:gd name="connsiteY58" fmla="*/ 255365 h 323850"/>
                <a:gd name="connsiteX59" fmla="*/ 230315 w 416623"/>
                <a:gd name="connsiteY59" fmla="*/ 274415 h 323850"/>
                <a:gd name="connsiteX60" fmla="*/ 191357 w 416623"/>
                <a:gd name="connsiteY60" fmla="*/ 274415 h 323850"/>
                <a:gd name="connsiteX61" fmla="*/ 167259 w 416623"/>
                <a:gd name="connsiteY61" fmla="*/ 274415 h 323850"/>
                <a:gd name="connsiteX62" fmla="*/ 167259 w 416623"/>
                <a:gd name="connsiteY62" fmla="*/ 255365 h 323850"/>
                <a:gd name="connsiteX63" fmla="*/ 191357 w 416623"/>
                <a:gd name="connsiteY63" fmla="*/ 255365 h 323850"/>
                <a:gd name="connsiteX64" fmla="*/ 191357 w 416623"/>
                <a:gd name="connsiteY64" fmla="*/ 274415 h 323850"/>
                <a:gd name="connsiteX65" fmla="*/ 347853 w 416623"/>
                <a:gd name="connsiteY65" fmla="*/ 232886 h 323850"/>
                <a:gd name="connsiteX66" fmla="*/ 130112 w 416623"/>
                <a:gd name="connsiteY66" fmla="*/ 232886 h 323850"/>
                <a:gd name="connsiteX67" fmla="*/ 130112 w 416623"/>
                <a:gd name="connsiteY67" fmla="*/ 213836 h 323850"/>
                <a:gd name="connsiteX68" fmla="*/ 228219 w 416623"/>
                <a:gd name="connsiteY68" fmla="*/ 213836 h 323850"/>
                <a:gd name="connsiteX69" fmla="*/ 222790 w 416623"/>
                <a:gd name="connsiteY69" fmla="*/ 198311 h 323850"/>
                <a:gd name="connsiteX70" fmla="*/ 213360 w 416623"/>
                <a:gd name="connsiteY70" fmla="*/ 197072 h 323850"/>
                <a:gd name="connsiteX71" fmla="*/ 204121 w 416623"/>
                <a:gd name="connsiteY71" fmla="*/ 210693 h 323850"/>
                <a:gd name="connsiteX72" fmla="*/ 168974 w 416623"/>
                <a:gd name="connsiteY72" fmla="*/ 190405 h 323850"/>
                <a:gd name="connsiteX73" fmla="*/ 176117 w 416623"/>
                <a:gd name="connsiteY73" fmla="*/ 175546 h 323850"/>
                <a:gd name="connsiteX74" fmla="*/ 170307 w 416623"/>
                <a:gd name="connsiteY74" fmla="*/ 167926 h 323850"/>
                <a:gd name="connsiteX75" fmla="*/ 154115 w 416623"/>
                <a:gd name="connsiteY75" fmla="*/ 170974 h 323850"/>
                <a:gd name="connsiteX76" fmla="*/ 143637 w 416623"/>
                <a:gd name="connsiteY76" fmla="*/ 131826 h 323850"/>
                <a:gd name="connsiteX77" fmla="*/ 159163 w 416623"/>
                <a:gd name="connsiteY77" fmla="*/ 126397 h 323850"/>
                <a:gd name="connsiteX78" fmla="*/ 160401 w 416623"/>
                <a:gd name="connsiteY78" fmla="*/ 116967 h 323850"/>
                <a:gd name="connsiteX79" fmla="*/ 146780 w 416623"/>
                <a:gd name="connsiteY79" fmla="*/ 107728 h 323850"/>
                <a:gd name="connsiteX80" fmla="*/ 167069 w 416623"/>
                <a:gd name="connsiteY80" fmla="*/ 72581 h 323850"/>
                <a:gd name="connsiteX81" fmla="*/ 181928 w 416623"/>
                <a:gd name="connsiteY81" fmla="*/ 79724 h 323850"/>
                <a:gd name="connsiteX82" fmla="*/ 189452 w 416623"/>
                <a:gd name="connsiteY82" fmla="*/ 73914 h 323850"/>
                <a:gd name="connsiteX83" fmla="*/ 186309 w 416623"/>
                <a:gd name="connsiteY83" fmla="*/ 57722 h 323850"/>
                <a:gd name="connsiteX84" fmla="*/ 225457 w 416623"/>
                <a:gd name="connsiteY84" fmla="*/ 47244 h 323850"/>
                <a:gd name="connsiteX85" fmla="*/ 36576 w 416623"/>
                <a:gd name="connsiteY85" fmla="*/ 47244 h 323850"/>
                <a:gd name="connsiteX86" fmla="*/ 36576 w 416623"/>
                <a:gd name="connsiteY86" fmla="*/ 28194 h 323850"/>
                <a:gd name="connsiteX87" fmla="*/ 347758 w 416623"/>
                <a:gd name="connsiteY87" fmla="*/ 28194 h 323850"/>
                <a:gd name="connsiteX88" fmla="*/ 347758 w 416623"/>
                <a:gd name="connsiteY88" fmla="*/ 232886 h 323850"/>
                <a:gd name="connsiteX89" fmla="*/ 228505 w 416623"/>
                <a:gd name="connsiteY89" fmla="*/ 213836 h 323850"/>
                <a:gd name="connsiteX90" fmla="*/ 328898 w 416623"/>
                <a:gd name="connsiteY90" fmla="*/ 213836 h 323850"/>
                <a:gd name="connsiteX91" fmla="*/ 328898 w 416623"/>
                <a:gd name="connsiteY91" fmla="*/ 47339 h 323850"/>
                <a:gd name="connsiteX92" fmla="*/ 225742 w 416623"/>
                <a:gd name="connsiteY92" fmla="*/ 47339 h 323850"/>
                <a:gd name="connsiteX93" fmla="*/ 231172 w 416623"/>
                <a:gd name="connsiteY93" fmla="*/ 62865 h 323850"/>
                <a:gd name="connsiteX94" fmla="*/ 240601 w 416623"/>
                <a:gd name="connsiteY94" fmla="*/ 64103 h 323850"/>
                <a:gd name="connsiteX95" fmla="*/ 249841 w 416623"/>
                <a:gd name="connsiteY95" fmla="*/ 50483 h 323850"/>
                <a:gd name="connsiteX96" fmla="*/ 284988 w 416623"/>
                <a:gd name="connsiteY96" fmla="*/ 70771 h 323850"/>
                <a:gd name="connsiteX97" fmla="*/ 277844 w 416623"/>
                <a:gd name="connsiteY97" fmla="*/ 85630 h 323850"/>
                <a:gd name="connsiteX98" fmla="*/ 283655 w 416623"/>
                <a:gd name="connsiteY98" fmla="*/ 93154 h 323850"/>
                <a:gd name="connsiteX99" fmla="*/ 299847 w 416623"/>
                <a:gd name="connsiteY99" fmla="*/ 90106 h 323850"/>
                <a:gd name="connsiteX100" fmla="*/ 310325 w 416623"/>
                <a:gd name="connsiteY100" fmla="*/ 129254 h 323850"/>
                <a:gd name="connsiteX101" fmla="*/ 294799 w 416623"/>
                <a:gd name="connsiteY101" fmla="*/ 134684 h 323850"/>
                <a:gd name="connsiteX102" fmla="*/ 293561 w 416623"/>
                <a:gd name="connsiteY102" fmla="*/ 144113 h 323850"/>
                <a:gd name="connsiteX103" fmla="*/ 307181 w 416623"/>
                <a:gd name="connsiteY103" fmla="*/ 153353 h 323850"/>
                <a:gd name="connsiteX104" fmla="*/ 286893 w 416623"/>
                <a:gd name="connsiteY104" fmla="*/ 188500 h 323850"/>
                <a:gd name="connsiteX105" fmla="*/ 272034 w 416623"/>
                <a:gd name="connsiteY105" fmla="*/ 181356 h 323850"/>
                <a:gd name="connsiteX106" fmla="*/ 264414 w 416623"/>
                <a:gd name="connsiteY106" fmla="*/ 187166 h 323850"/>
                <a:gd name="connsiteX107" fmla="*/ 267462 w 416623"/>
                <a:gd name="connsiteY107" fmla="*/ 203359 h 323850"/>
                <a:gd name="connsiteX108" fmla="*/ 228505 w 416623"/>
                <a:gd name="connsiteY108" fmla="*/ 213836 h 323850"/>
                <a:gd name="connsiteX109" fmla="*/ 236315 w 416623"/>
                <a:gd name="connsiteY109" fmla="*/ 178975 h 323850"/>
                <a:gd name="connsiteX110" fmla="*/ 240411 w 416623"/>
                <a:gd name="connsiteY110" fmla="*/ 190881 h 323850"/>
                <a:gd name="connsiteX111" fmla="*/ 245364 w 416623"/>
                <a:gd name="connsiteY111" fmla="*/ 189548 h 323850"/>
                <a:gd name="connsiteX112" fmla="*/ 242983 w 416623"/>
                <a:gd name="connsiteY112" fmla="*/ 177165 h 323850"/>
                <a:gd name="connsiteX113" fmla="*/ 249269 w 416623"/>
                <a:gd name="connsiteY113" fmla="*/ 173927 h 323850"/>
                <a:gd name="connsiteX114" fmla="*/ 262890 w 416623"/>
                <a:gd name="connsiteY114" fmla="*/ 163449 h 323850"/>
                <a:gd name="connsiteX115" fmla="*/ 267653 w 416623"/>
                <a:gd name="connsiteY115" fmla="*/ 158210 h 323850"/>
                <a:gd name="connsiteX116" fmla="*/ 278987 w 416623"/>
                <a:gd name="connsiteY116" fmla="*/ 163735 h 323850"/>
                <a:gd name="connsiteX117" fmla="*/ 281559 w 416623"/>
                <a:gd name="connsiteY117" fmla="*/ 159258 h 323850"/>
                <a:gd name="connsiteX118" fmla="*/ 271177 w 416623"/>
                <a:gd name="connsiteY118" fmla="*/ 152210 h 323850"/>
                <a:gd name="connsiteX119" fmla="*/ 273367 w 416623"/>
                <a:gd name="connsiteY119" fmla="*/ 145447 h 323850"/>
                <a:gd name="connsiteX120" fmla="*/ 275654 w 416623"/>
                <a:gd name="connsiteY120" fmla="*/ 128397 h 323850"/>
                <a:gd name="connsiteX121" fmla="*/ 275272 w 416623"/>
                <a:gd name="connsiteY121" fmla="*/ 121253 h 323850"/>
                <a:gd name="connsiteX122" fmla="*/ 287179 w 416623"/>
                <a:gd name="connsiteY122" fmla="*/ 117158 h 323850"/>
                <a:gd name="connsiteX123" fmla="*/ 285845 w 416623"/>
                <a:gd name="connsiteY123" fmla="*/ 112204 h 323850"/>
                <a:gd name="connsiteX124" fmla="*/ 273463 w 416623"/>
                <a:gd name="connsiteY124" fmla="*/ 114586 h 323850"/>
                <a:gd name="connsiteX125" fmla="*/ 270224 w 416623"/>
                <a:gd name="connsiteY125" fmla="*/ 108299 h 323850"/>
                <a:gd name="connsiteX126" fmla="*/ 259747 w 416623"/>
                <a:gd name="connsiteY126" fmla="*/ 94679 h 323850"/>
                <a:gd name="connsiteX127" fmla="*/ 254508 w 416623"/>
                <a:gd name="connsiteY127" fmla="*/ 89916 h 323850"/>
                <a:gd name="connsiteX128" fmla="*/ 260033 w 416623"/>
                <a:gd name="connsiteY128" fmla="*/ 78581 h 323850"/>
                <a:gd name="connsiteX129" fmla="*/ 255556 w 416623"/>
                <a:gd name="connsiteY129" fmla="*/ 76010 h 323850"/>
                <a:gd name="connsiteX130" fmla="*/ 248507 w 416623"/>
                <a:gd name="connsiteY130" fmla="*/ 86487 h 323850"/>
                <a:gd name="connsiteX131" fmla="*/ 241745 w 416623"/>
                <a:gd name="connsiteY131" fmla="*/ 84296 h 323850"/>
                <a:gd name="connsiteX132" fmla="*/ 224695 w 416623"/>
                <a:gd name="connsiteY132" fmla="*/ 82010 h 323850"/>
                <a:gd name="connsiteX133" fmla="*/ 217551 w 416623"/>
                <a:gd name="connsiteY133" fmla="*/ 82391 h 323850"/>
                <a:gd name="connsiteX134" fmla="*/ 213360 w 416623"/>
                <a:gd name="connsiteY134" fmla="*/ 70485 h 323850"/>
                <a:gd name="connsiteX135" fmla="*/ 208407 w 416623"/>
                <a:gd name="connsiteY135" fmla="*/ 71819 h 323850"/>
                <a:gd name="connsiteX136" fmla="*/ 210788 w 416623"/>
                <a:gd name="connsiteY136" fmla="*/ 84201 h 323850"/>
                <a:gd name="connsiteX137" fmla="*/ 204502 w 416623"/>
                <a:gd name="connsiteY137" fmla="*/ 87440 h 323850"/>
                <a:gd name="connsiteX138" fmla="*/ 190881 w 416623"/>
                <a:gd name="connsiteY138" fmla="*/ 97917 h 323850"/>
                <a:gd name="connsiteX139" fmla="*/ 186119 w 416623"/>
                <a:gd name="connsiteY139" fmla="*/ 103156 h 323850"/>
                <a:gd name="connsiteX140" fmla="*/ 174784 w 416623"/>
                <a:gd name="connsiteY140" fmla="*/ 97631 h 323850"/>
                <a:gd name="connsiteX141" fmla="*/ 172212 w 416623"/>
                <a:gd name="connsiteY141" fmla="*/ 102108 h 323850"/>
                <a:gd name="connsiteX142" fmla="*/ 182594 w 416623"/>
                <a:gd name="connsiteY142" fmla="*/ 109156 h 323850"/>
                <a:gd name="connsiteX143" fmla="*/ 180404 w 416623"/>
                <a:gd name="connsiteY143" fmla="*/ 115919 h 323850"/>
                <a:gd name="connsiteX144" fmla="*/ 178117 w 416623"/>
                <a:gd name="connsiteY144" fmla="*/ 132969 h 323850"/>
                <a:gd name="connsiteX145" fmla="*/ 178499 w 416623"/>
                <a:gd name="connsiteY145" fmla="*/ 140113 h 323850"/>
                <a:gd name="connsiteX146" fmla="*/ 166592 w 416623"/>
                <a:gd name="connsiteY146" fmla="*/ 144304 h 323850"/>
                <a:gd name="connsiteX147" fmla="*/ 167926 w 416623"/>
                <a:gd name="connsiteY147" fmla="*/ 149257 h 323850"/>
                <a:gd name="connsiteX148" fmla="*/ 180308 w 416623"/>
                <a:gd name="connsiteY148" fmla="*/ 146876 h 323850"/>
                <a:gd name="connsiteX149" fmla="*/ 183547 w 416623"/>
                <a:gd name="connsiteY149" fmla="*/ 153162 h 323850"/>
                <a:gd name="connsiteX150" fmla="*/ 194024 w 416623"/>
                <a:gd name="connsiteY150" fmla="*/ 166783 h 323850"/>
                <a:gd name="connsiteX151" fmla="*/ 199263 w 416623"/>
                <a:gd name="connsiteY151" fmla="*/ 171545 h 323850"/>
                <a:gd name="connsiteX152" fmla="*/ 193738 w 416623"/>
                <a:gd name="connsiteY152" fmla="*/ 182880 h 323850"/>
                <a:gd name="connsiteX153" fmla="*/ 198215 w 416623"/>
                <a:gd name="connsiteY153" fmla="*/ 185452 h 323850"/>
                <a:gd name="connsiteX154" fmla="*/ 205264 w 416623"/>
                <a:gd name="connsiteY154" fmla="*/ 174974 h 323850"/>
                <a:gd name="connsiteX155" fmla="*/ 212026 w 416623"/>
                <a:gd name="connsiteY155" fmla="*/ 177165 h 323850"/>
                <a:gd name="connsiteX156" fmla="*/ 229076 w 416623"/>
                <a:gd name="connsiteY156" fmla="*/ 179451 h 323850"/>
                <a:gd name="connsiteX157" fmla="*/ 236315 w 416623"/>
                <a:gd name="connsiteY157" fmla="*/ 178975 h 323850"/>
                <a:gd name="connsiteX158" fmla="*/ 226981 w 416623"/>
                <a:gd name="connsiteY158" fmla="*/ 167259 h 323850"/>
                <a:gd name="connsiteX159" fmla="*/ 191453 w 416623"/>
                <a:gd name="connsiteY159" fmla="*/ 140018 h 323850"/>
                <a:gd name="connsiteX160" fmla="*/ 195072 w 416623"/>
                <a:gd name="connsiteY160" fmla="*/ 112109 h 323850"/>
                <a:gd name="connsiteX161" fmla="*/ 217361 w 416623"/>
                <a:gd name="connsiteY161" fmla="*/ 94964 h 323850"/>
                <a:gd name="connsiteX162" fmla="*/ 217361 w 416623"/>
                <a:gd name="connsiteY162" fmla="*/ 94964 h 323850"/>
                <a:gd name="connsiteX163" fmla="*/ 245269 w 416623"/>
                <a:gd name="connsiteY163" fmla="*/ 98584 h 323850"/>
                <a:gd name="connsiteX164" fmla="*/ 262414 w 416623"/>
                <a:gd name="connsiteY164" fmla="*/ 120872 h 323850"/>
                <a:gd name="connsiteX165" fmla="*/ 236411 w 416623"/>
                <a:gd name="connsiteY165" fmla="*/ 165830 h 323850"/>
                <a:gd name="connsiteX166" fmla="*/ 226981 w 416623"/>
                <a:gd name="connsiteY166" fmla="*/ 167259 h 323850"/>
                <a:gd name="connsiteX167" fmla="*/ 226981 w 416623"/>
                <a:gd name="connsiteY167" fmla="*/ 112871 h 323850"/>
                <a:gd name="connsiteX168" fmla="*/ 222409 w 416623"/>
                <a:gd name="connsiteY168" fmla="*/ 113443 h 323850"/>
                <a:gd name="connsiteX169" fmla="*/ 222409 w 416623"/>
                <a:gd name="connsiteY169" fmla="*/ 113443 h 323850"/>
                <a:gd name="connsiteX170" fmla="*/ 211646 w 416623"/>
                <a:gd name="connsiteY170" fmla="*/ 121634 h 323850"/>
                <a:gd name="connsiteX171" fmla="*/ 209836 w 416623"/>
                <a:gd name="connsiteY171" fmla="*/ 135065 h 323850"/>
                <a:gd name="connsiteX172" fmla="*/ 231458 w 416623"/>
                <a:gd name="connsiteY172" fmla="*/ 147542 h 323850"/>
                <a:gd name="connsiteX173" fmla="*/ 243935 w 416623"/>
                <a:gd name="connsiteY173" fmla="*/ 125921 h 323850"/>
                <a:gd name="connsiteX174" fmla="*/ 235649 w 416623"/>
                <a:gd name="connsiteY174" fmla="*/ 115157 h 323850"/>
                <a:gd name="connsiteX175" fmla="*/ 226981 w 416623"/>
                <a:gd name="connsiteY175" fmla="*/ 112871 h 32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</a:cxnLst>
              <a:rect l="l" t="t" r="r" b="b"/>
              <a:pathLst>
                <a:path w="416623" h="323850">
                  <a:moveTo>
                    <a:pt x="416624" y="323850"/>
                  </a:moveTo>
                  <a:lnTo>
                    <a:pt x="210693" y="323850"/>
                  </a:lnTo>
                  <a:lnTo>
                    <a:pt x="210693" y="304800"/>
                  </a:lnTo>
                  <a:lnTo>
                    <a:pt x="397574" y="304800"/>
                  </a:lnTo>
                  <a:lnTo>
                    <a:pt x="397574" y="292703"/>
                  </a:lnTo>
                  <a:lnTo>
                    <a:pt x="355949" y="255842"/>
                  </a:lnTo>
                  <a:lnTo>
                    <a:pt x="355949" y="19050"/>
                  </a:lnTo>
                  <a:lnTo>
                    <a:pt x="19050" y="19050"/>
                  </a:lnTo>
                  <a:lnTo>
                    <a:pt x="19050" y="56007"/>
                  </a:lnTo>
                  <a:lnTo>
                    <a:pt x="0" y="56007"/>
                  </a:lnTo>
                  <a:lnTo>
                    <a:pt x="0" y="0"/>
                  </a:lnTo>
                  <a:lnTo>
                    <a:pt x="374999" y="0"/>
                  </a:lnTo>
                  <a:lnTo>
                    <a:pt x="374999" y="247269"/>
                  </a:lnTo>
                  <a:lnTo>
                    <a:pt x="416624" y="284131"/>
                  </a:lnTo>
                  <a:lnTo>
                    <a:pt x="416624" y="323850"/>
                  </a:lnTo>
                  <a:close/>
                  <a:moveTo>
                    <a:pt x="371951" y="296418"/>
                  </a:moveTo>
                  <a:lnTo>
                    <a:pt x="347853" y="296418"/>
                  </a:lnTo>
                  <a:lnTo>
                    <a:pt x="347853" y="277368"/>
                  </a:lnTo>
                  <a:lnTo>
                    <a:pt x="371951" y="277368"/>
                  </a:lnTo>
                  <a:lnTo>
                    <a:pt x="371951" y="296418"/>
                  </a:lnTo>
                  <a:close/>
                  <a:moveTo>
                    <a:pt x="333851" y="296418"/>
                  </a:moveTo>
                  <a:lnTo>
                    <a:pt x="309753" y="296418"/>
                  </a:lnTo>
                  <a:lnTo>
                    <a:pt x="309753" y="277368"/>
                  </a:lnTo>
                  <a:lnTo>
                    <a:pt x="333851" y="277368"/>
                  </a:lnTo>
                  <a:lnTo>
                    <a:pt x="333851" y="296418"/>
                  </a:lnTo>
                  <a:close/>
                  <a:moveTo>
                    <a:pt x="295656" y="296418"/>
                  </a:moveTo>
                  <a:lnTo>
                    <a:pt x="271558" y="296418"/>
                  </a:lnTo>
                  <a:lnTo>
                    <a:pt x="271558" y="277368"/>
                  </a:lnTo>
                  <a:lnTo>
                    <a:pt x="295656" y="277368"/>
                  </a:lnTo>
                  <a:lnTo>
                    <a:pt x="295656" y="296418"/>
                  </a:lnTo>
                  <a:close/>
                  <a:moveTo>
                    <a:pt x="257461" y="296418"/>
                  </a:moveTo>
                  <a:lnTo>
                    <a:pt x="233363" y="296418"/>
                  </a:lnTo>
                  <a:lnTo>
                    <a:pt x="233363" y="277368"/>
                  </a:lnTo>
                  <a:lnTo>
                    <a:pt x="257461" y="277368"/>
                  </a:lnTo>
                  <a:lnTo>
                    <a:pt x="257461" y="296418"/>
                  </a:lnTo>
                  <a:close/>
                  <a:moveTo>
                    <a:pt x="218599" y="296418"/>
                  </a:moveTo>
                  <a:lnTo>
                    <a:pt x="194500" y="296418"/>
                  </a:lnTo>
                  <a:lnTo>
                    <a:pt x="194500" y="277368"/>
                  </a:lnTo>
                  <a:lnTo>
                    <a:pt x="218599" y="277368"/>
                  </a:lnTo>
                  <a:lnTo>
                    <a:pt x="218599" y="296418"/>
                  </a:lnTo>
                  <a:close/>
                  <a:moveTo>
                    <a:pt x="344710" y="274415"/>
                  </a:moveTo>
                  <a:lnTo>
                    <a:pt x="320612" y="274415"/>
                  </a:lnTo>
                  <a:lnTo>
                    <a:pt x="320612" y="255365"/>
                  </a:lnTo>
                  <a:lnTo>
                    <a:pt x="344710" y="255365"/>
                  </a:lnTo>
                  <a:lnTo>
                    <a:pt x="344710" y="274415"/>
                  </a:lnTo>
                  <a:close/>
                  <a:moveTo>
                    <a:pt x="306610" y="274415"/>
                  </a:moveTo>
                  <a:lnTo>
                    <a:pt x="282512" y="274415"/>
                  </a:lnTo>
                  <a:lnTo>
                    <a:pt x="282512" y="255365"/>
                  </a:lnTo>
                  <a:lnTo>
                    <a:pt x="306610" y="255365"/>
                  </a:lnTo>
                  <a:lnTo>
                    <a:pt x="306610" y="274415"/>
                  </a:lnTo>
                  <a:close/>
                  <a:moveTo>
                    <a:pt x="268415" y="274415"/>
                  </a:moveTo>
                  <a:lnTo>
                    <a:pt x="244316" y="274415"/>
                  </a:lnTo>
                  <a:lnTo>
                    <a:pt x="244316" y="255365"/>
                  </a:lnTo>
                  <a:lnTo>
                    <a:pt x="268415" y="255365"/>
                  </a:lnTo>
                  <a:lnTo>
                    <a:pt x="268415" y="274415"/>
                  </a:lnTo>
                  <a:close/>
                  <a:moveTo>
                    <a:pt x="230315" y="274415"/>
                  </a:moveTo>
                  <a:lnTo>
                    <a:pt x="206216" y="274415"/>
                  </a:lnTo>
                  <a:lnTo>
                    <a:pt x="206216" y="255365"/>
                  </a:lnTo>
                  <a:lnTo>
                    <a:pt x="230315" y="255365"/>
                  </a:lnTo>
                  <a:lnTo>
                    <a:pt x="230315" y="274415"/>
                  </a:lnTo>
                  <a:close/>
                  <a:moveTo>
                    <a:pt x="191357" y="274415"/>
                  </a:moveTo>
                  <a:lnTo>
                    <a:pt x="167259" y="274415"/>
                  </a:lnTo>
                  <a:lnTo>
                    <a:pt x="167259" y="255365"/>
                  </a:lnTo>
                  <a:lnTo>
                    <a:pt x="191357" y="255365"/>
                  </a:lnTo>
                  <a:lnTo>
                    <a:pt x="191357" y="274415"/>
                  </a:lnTo>
                  <a:close/>
                  <a:moveTo>
                    <a:pt x="347853" y="232886"/>
                  </a:moveTo>
                  <a:lnTo>
                    <a:pt x="130112" y="232886"/>
                  </a:lnTo>
                  <a:lnTo>
                    <a:pt x="130112" y="213836"/>
                  </a:lnTo>
                  <a:lnTo>
                    <a:pt x="228219" y="213836"/>
                  </a:lnTo>
                  <a:lnTo>
                    <a:pt x="222790" y="198311"/>
                  </a:lnTo>
                  <a:cubicBezTo>
                    <a:pt x="219646" y="198120"/>
                    <a:pt x="216408" y="197739"/>
                    <a:pt x="213360" y="197072"/>
                  </a:cubicBezTo>
                  <a:lnTo>
                    <a:pt x="204121" y="210693"/>
                  </a:lnTo>
                  <a:lnTo>
                    <a:pt x="168974" y="190405"/>
                  </a:lnTo>
                  <a:lnTo>
                    <a:pt x="176117" y="175546"/>
                  </a:lnTo>
                  <a:cubicBezTo>
                    <a:pt x="174022" y="173165"/>
                    <a:pt x="172021" y="170593"/>
                    <a:pt x="170307" y="167926"/>
                  </a:cubicBezTo>
                  <a:lnTo>
                    <a:pt x="154115" y="170974"/>
                  </a:lnTo>
                  <a:lnTo>
                    <a:pt x="143637" y="131826"/>
                  </a:lnTo>
                  <a:lnTo>
                    <a:pt x="159163" y="126397"/>
                  </a:lnTo>
                  <a:cubicBezTo>
                    <a:pt x="159353" y="123254"/>
                    <a:pt x="159734" y="120015"/>
                    <a:pt x="160401" y="116967"/>
                  </a:cubicBezTo>
                  <a:lnTo>
                    <a:pt x="146780" y="107728"/>
                  </a:lnTo>
                  <a:lnTo>
                    <a:pt x="167069" y="72581"/>
                  </a:lnTo>
                  <a:lnTo>
                    <a:pt x="181928" y="79724"/>
                  </a:lnTo>
                  <a:cubicBezTo>
                    <a:pt x="184309" y="77629"/>
                    <a:pt x="186880" y="75629"/>
                    <a:pt x="189452" y="73914"/>
                  </a:cubicBezTo>
                  <a:lnTo>
                    <a:pt x="186309" y="57722"/>
                  </a:lnTo>
                  <a:lnTo>
                    <a:pt x="225457" y="47244"/>
                  </a:lnTo>
                  <a:lnTo>
                    <a:pt x="36576" y="47244"/>
                  </a:lnTo>
                  <a:lnTo>
                    <a:pt x="36576" y="28194"/>
                  </a:lnTo>
                  <a:lnTo>
                    <a:pt x="347758" y="28194"/>
                  </a:lnTo>
                  <a:lnTo>
                    <a:pt x="347758" y="232886"/>
                  </a:lnTo>
                  <a:close/>
                  <a:moveTo>
                    <a:pt x="228505" y="213836"/>
                  </a:moveTo>
                  <a:lnTo>
                    <a:pt x="328898" y="213836"/>
                  </a:lnTo>
                  <a:lnTo>
                    <a:pt x="328898" y="47339"/>
                  </a:lnTo>
                  <a:lnTo>
                    <a:pt x="225742" y="47339"/>
                  </a:lnTo>
                  <a:lnTo>
                    <a:pt x="231172" y="62865"/>
                  </a:lnTo>
                  <a:cubicBezTo>
                    <a:pt x="234315" y="63056"/>
                    <a:pt x="237554" y="63437"/>
                    <a:pt x="240601" y="64103"/>
                  </a:cubicBezTo>
                  <a:lnTo>
                    <a:pt x="249841" y="50483"/>
                  </a:lnTo>
                  <a:lnTo>
                    <a:pt x="284988" y="70771"/>
                  </a:lnTo>
                  <a:lnTo>
                    <a:pt x="277844" y="85630"/>
                  </a:lnTo>
                  <a:cubicBezTo>
                    <a:pt x="279940" y="88011"/>
                    <a:pt x="281940" y="90583"/>
                    <a:pt x="283655" y="93154"/>
                  </a:cubicBezTo>
                  <a:lnTo>
                    <a:pt x="299847" y="90106"/>
                  </a:lnTo>
                  <a:lnTo>
                    <a:pt x="310325" y="129254"/>
                  </a:lnTo>
                  <a:lnTo>
                    <a:pt x="294799" y="134684"/>
                  </a:lnTo>
                  <a:cubicBezTo>
                    <a:pt x="294608" y="137827"/>
                    <a:pt x="294227" y="141065"/>
                    <a:pt x="293561" y="144113"/>
                  </a:cubicBezTo>
                  <a:lnTo>
                    <a:pt x="307181" y="153353"/>
                  </a:lnTo>
                  <a:lnTo>
                    <a:pt x="286893" y="188500"/>
                  </a:lnTo>
                  <a:lnTo>
                    <a:pt x="272034" y="181356"/>
                  </a:lnTo>
                  <a:cubicBezTo>
                    <a:pt x="269653" y="183452"/>
                    <a:pt x="267081" y="185452"/>
                    <a:pt x="264414" y="187166"/>
                  </a:cubicBezTo>
                  <a:lnTo>
                    <a:pt x="267462" y="203359"/>
                  </a:lnTo>
                  <a:lnTo>
                    <a:pt x="228505" y="213836"/>
                  </a:lnTo>
                  <a:close/>
                  <a:moveTo>
                    <a:pt x="236315" y="178975"/>
                  </a:moveTo>
                  <a:lnTo>
                    <a:pt x="240411" y="190881"/>
                  </a:lnTo>
                  <a:lnTo>
                    <a:pt x="245364" y="189548"/>
                  </a:lnTo>
                  <a:lnTo>
                    <a:pt x="242983" y="177165"/>
                  </a:lnTo>
                  <a:lnTo>
                    <a:pt x="249269" y="173927"/>
                  </a:lnTo>
                  <a:cubicBezTo>
                    <a:pt x="254413" y="171260"/>
                    <a:pt x="258985" y="167735"/>
                    <a:pt x="262890" y="163449"/>
                  </a:cubicBezTo>
                  <a:lnTo>
                    <a:pt x="267653" y="158210"/>
                  </a:lnTo>
                  <a:lnTo>
                    <a:pt x="278987" y="163735"/>
                  </a:lnTo>
                  <a:lnTo>
                    <a:pt x="281559" y="159258"/>
                  </a:lnTo>
                  <a:lnTo>
                    <a:pt x="271177" y="152210"/>
                  </a:lnTo>
                  <a:lnTo>
                    <a:pt x="273367" y="145447"/>
                  </a:lnTo>
                  <a:cubicBezTo>
                    <a:pt x="275177" y="139922"/>
                    <a:pt x="275939" y="134207"/>
                    <a:pt x="275654" y="128397"/>
                  </a:cubicBezTo>
                  <a:lnTo>
                    <a:pt x="275272" y="121253"/>
                  </a:lnTo>
                  <a:lnTo>
                    <a:pt x="287179" y="117158"/>
                  </a:lnTo>
                  <a:lnTo>
                    <a:pt x="285845" y="112204"/>
                  </a:lnTo>
                  <a:lnTo>
                    <a:pt x="273463" y="114586"/>
                  </a:lnTo>
                  <a:lnTo>
                    <a:pt x="270224" y="108299"/>
                  </a:lnTo>
                  <a:cubicBezTo>
                    <a:pt x="267557" y="103156"/>
                    <a:pt x="264033" y="98584"/>
                    <a:pt x="259747" y="94679"/>
                  </a:cubicBezTo>
                  <a:lnTo>
                    <a:pt x="254508" y="89916"/>
                  </a:lnTo>
                  <a:lnTo>
                    <a:pt x="260033" y="78581"/>
                  </a:lnTo>
                  <a:lnTo>
                    <a:pt x="255556" y="76010"/>
                  </a:lnTo>
                  <a:lnTo>
                    <a:pt x="248507" y="86487"/>
                  </a:lnTo>
                  <a:lnTo>
                    <a:pt x="241745" y="84296"/>
                  </a:lnTo>
                  <a:cubicBezTo>
                    <a:pt x="236220" y="82487"/>
                    <a:pt x="230505" y="81725"/>
                    <a:pt x="224695" y="82010"/>
                  </a:cubicBezTo>
                  <a:lnTo>
                    <a:pt x="217551" y="82391"/>
                  </a:lnTo>
                  <a:lnTo>
                    <a:pt x="213360" y="70485"/>
                  </a:lnTo>
                  <a:lnTo>
                    <a:pt x="208407" y="71819"/>
                  </a:lnTo>
                  <a:lnTo>
                    <a:pt x="210788" y="84201"/>
                  </a:lnTo>
                  <a:lnTo>
                    <a:pt x="204502" y="87440"/>
                  </a:lnTo>
                  <a:cubicBezTo>
                    <a:pt x="199358" y="90106"/>
                    <a:pt x="194786" y="93631"/>
                    <a:pt x="190881" y="97917"/>
                  </a:cubicBezTo>
                  <a:lnTo>
                    <a:pt x="186119" y="103156"/>
                  </a:lnTo>
                  <a:lnTo>
                    <a:pt x="174784" y="97631"/>
                  </a:lnTo>
                  <a:lnTo>
                    <a:pt x="172212" y="102108"/>
                  </a:lnTo>
                  <a:lnTo>
                    <a:pt x="182594" y="109156"/>
                  </a:lnTo>
                  <a:lnTo>
                    <a:pt x="180404" y="115919"/>
                  </a:lnTo>
                  <a:cubicBezTo>
                    <a:pt x="178594" y="121444"/>
                    <a:pt x="177832" y="127159"/>
                    <a:pt x="178117" y="132969"/>
                  </a:cubicBezTo>
                  <a:lnTo>
                    <a:pt x="178499" y="140113"/>
                  </a:lnTo>
                  <a:lnTo>
                    <a:pt x="166592" y="144304"/>
                  </a:lnTo>
                  <a:lnTo>
                    <a:pt x="167926" y="149257"/>
                  </a:lnTo>
                  <a:lnTo>
                    <a:pt x="180308" y="146876"/>
                  </a:lnTo>
                  <a:lnTo>
                    <a:pt x="183547" y="153162"/>
                  </a:lnTo>
                  <a:cubicBezTo>
                    <a:pt x="186214" y="158306"/>
                    <a:pt x="189738" y="162878"/>
                    <a:pt x="194024" y="166783"/>
                  </a:cubicBezTo>
                  <a:lnTo>
                    <a:pt x="199263" y="171545"/>
                  </a:lnTo>
                  <a:lnTo>
                    <a:pt x="193738" y="182880"/>
                  </a:lnTo>
                  <a:lnTo>
                    <a:pt x="198215" y="185452"/>
                  </a:lnTo>
                  <a:lnTo>
                    <a:pt x="205264" y="174974"/>
                  </a:lnTo>
                  <a:lnTo>
                    <a:pt x="212026" y="177165"/>
                  </a:lnTo>
                  <a:cubicBezTo>
                    <a:pt x="217551" y="178975"/>
                    <a:pt x="223266" y="179737"/>
                    <a:pt x="229076" y="179451"/>
                  </a:cubicBezTo>
                  <a:lnTo>
                    <a:pt x="236315" y="178975"/>
                  </a:lnTo>
                  <a:close/>
                  <a:moveTo>
                    <a:pt x="226981" y="167259"/>
                  </a:moveTo>
                  <a:cubicBezTo>
                    <a:pt x="210788" y="167259"/>
                    <a:pt x="195834" y="156401"/>
                    <a:pt x="191453" y="140018"/>
                  </a:cubicBezTo>
                  <a:cubicBezTo>
                    <a:pt x="188881" y="130588"/>
                    <a:pt x="190214" y="120682"/>
                    <a:pt x="195072" y="112109"/>
                  </a:cubicBezTo>
                  <a:cubicBezTo>
                    <a:pt x="199930" y="103632"/>
                    <a:pt x="207931" y="97536"/>
                    <a:pt x="217361" y="94964"/>
                  </a:cubicBezTo>
                  <a:lnTo>
                    <a:pt x="217361" y="94964"/>
                  </a:lnTo>
                  <a:cubicBezTo>
                    <a:pt x="226790" y="92393"/>
                    <a:pt x="236792" y="93726"/>
                    <a:pt x="245269" y="98584"/>
                  </a:cubicBezTo>
                  <a:cubicBezTo>
                    <a:pt x="253746" y="103537"/>
                    <a:pt x="259842" y="111443"/>
                    <a:pt x="262414" y="120872"/>
                  </a:cubicBezTo>
                  <a:cubicBezTo>
                    <a:pt x="267653" y="140399"/>
                    <a:pt x="256032" y="160592"/>
                    <a:pt x="236411" y="165830"/>
                  </a:cubicBezTo>
                  <a:cubicBezTo>
                    <a:pt x="233363" y="166878"/>
                    <a:pt x="230124" y="167259"/>
                    <a:pt x="226981" y="167259"/>
                  </a:cubicBezTo>
                  <a:close/>
                  <a:moveTo>
                    <a:pt x="226981" y="112871"/>
                  </a:moveTo>
                  <a:cubicBezTo>
                    <a:pt x="225457" y="112871"/>
                    <a:pt x="223933" y="113062"/>
                    <a:pt x="222409" y="113443"/>
                  </a:cubicBezTo>
                  <a:lnTo>
                    <a:pt x="222409" y="113443"/>
                  </a:lnTo>
                  <a:cubicBezTo>
                    <a:pt x="217837" y="114681"/>
                    <a:pt x="214027" y="117634"/>
                    <a:pt x="211646" y="121634"/>
                  </a:cubicBezTo>
                  <a:cubicBezTo>
                    <a:pt x="209264" y="125730"/>
                    <a:pt x="208693" y="130493"/>
                    <a:pt x="209836" y="135065"/>
                  </a:cubicBezTo>
                  <a:cubicBezTo>
                    <a:pt x="212312" y="144494"/>
                    <a:pt x="222123" y="150019"/>
                    <a:pt x="231458" y="147542"/>
                  </a:cubicBezTo>
                  <a:cubicBezTo>
                    <a:pt x="240887" y="144971"/>
                    <a:pt x="246507" y="135255"/>
                    <a:pt x="243935" y="125921"/>
                  </a:cubicBezTo>
                  <a:cubicBezTo>
                    <a:pt x="242697" y="121349"/>
                    <a:pt x="239744" y="117539"/>
                    <a:pt x="235649" y="115157"/>
                  </a:cubicBezTo>
                  <a:cubicBezTo>
                    <a:pt x="233077" y="113729"/>
                    <a:pt x="230124" y="112871"/>
                    <a:pt x="226981" y="112871"/>
                  </a:cubicBezTo>
                  <a:close/>
                </a:path>
              </a:pathLst>
            </a:custGeom>
            <a:solidFill>
              <a:srgbClr val="1D5CA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9" name="Rectangle 1"/>
          <p:cNvSpPr>
            <a:spLocks noChangeArrowheads="1"/>
          </p:cNvSpPr>
          <p:nvPr/>
        </p:nvSpPr>
        <p:spPr bwMode="auto">
          <a:xfrm>
            <a:off x="4590395" y="3421165"/>
            <a:ext cx="5154236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539750" eaLnBrk="0" fontAlgn="base" hangingPunct="0">
              <a:spcBef>
                <a:spcPct val="0"/>
              </a:spcBef>
              <a:spcAft>
                <a:spcPct val="0"/>
              </a:spcAft>
              <a:tabLst>
                <a:tab pos="539750" algn="l"/>
                <a:tab pos="977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539750" algn="l"/>
                <a:tab pos="977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539750" algn="l"/>
                <a:tab pos="977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539750" algn="l"/>
                <a:tab pos="977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539750" algn="l"/>
                <a:tab pos="977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539750" algn="l"/>
                <a:tab pos="977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539750" algn="l"/>
                <a:tab pos="977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539750" algn="l"/>
                <a:tab pos="977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539750" algn="l"/>
                <a:tab pos="977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171450" indent="-171450" algn="just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ru-RU" altLang="ru-RU" sz="1100" dirty="0" smtClean="0">
                <a:solidFill>
                  <a:schemeClr val="accent5">
                    <a:lumMod val="75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снижение нагрузки на </a:t>
            </a:r>
            <a:r>
              <a:rPr lang="ru-RU" altLang="ru-RU" sz="1100" dirty="0" smtClean="0">
                <a:solidFill>
                  <a:schemeClr val="accent5">
                    <a:lumMod val="75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персонал</a:t>
            </a:r>
            <a:endParaRPr lang="ru-RU" altLang="ru-RU" sz="1100" dirty="0">
              <a:solidFill>
                <a:schemeClr val="accent5">
                  <a:lumMod val="75000"/>
                </a:schemeClr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0" name="Rectangle 1"/>
          <p:cNvSpPr>
            <a:spLocks noChangeArrowheads="1"/>
          </p:cNvSpPr>
          <p:nvPr/>
        </p:nvSpPr>
        <p:spPr bwMode="auto">
          <a:xfrm>
            <a:off x="5096169" y="4827776"/>
            <a:ext cx="5657261" cy="854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539750" eaLnBrk="0" fontAlgn="base" hangingPunct="0">
              <a:spcBef>
                <a:spcPct val="0"/>
              </a:spcBef>
              <a:spcAft>
                <a:spcPct val="0"/>
              </a:spcAft>
              <a:tabLst>
                <a:tab pos="539750" algn="l"/>
                <a:tab pos="977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539750" algn="l"/>
                <a:tab pos="977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539750" algn="l"/>
                <a:tab pos="977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539750" algn="l"/>
                <a:tab pos="977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539750" algn="l"/>
                <a:tab pos="977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539750" algn="l"/>
                <a:tab pos="977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539750" algn="l"/>
                <a:tab pos="977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539750" algn="l"/>
                <a:tab pos="977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539750" algn="l"/>
                <a:tab pos="977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171450" indent="-171450" algn="just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ru-RU" altLang="ru-RU" sz="1200" b="1" dirty="0">
                <a:solidFill>
                  <a:schemeClr val="accent5">
                    <a:lumMod val="75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получение синергетического эффекта на основе объединения разрозненных функций контроля и диагностирования различного оборудования в унифицированные диагностические системы</a:t>
            </a:r>
          </a:p>
          <a:p>
            <a:pPr marL="171450" indent="-171450" algn="just">
              <a:spcBef>
                <a:spcPts val="300"/>
              </a:spcBef>
              <a:buFont typeface="Arial" panose="020B0604020202020204" pitchFamily="34" charset="0"/>
              <a:buChar char="•"/>
            </a:pPr>
            <a:endParaRPr lang="ru-RU" altLang="ru-RU" sz="1100" dirty="0">
              <a:solidFill>
                <a:schemeClr val="accent5">
                  <a:lumMod val="75000"/>
                </a:schemeClr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34" name="Рисунок 92">
            <a:extLst>
              <a:ext uri="{FF2B5EF4-FFF2-40B4-BE49-F238E27FC236}">
                <a16:creationId xmlns:a16="http://schemas.microsoft.com/office/drawing/2014/main" id="{8D0C1A74-8115-4CF0-B957-9248B7B081DD}"/>
              </a:ext>
            </a:extLst>
          </p:cNvPr>
          <p:cNvGrpSpPr/>
          <p:nvPr/>
        </p:nvGrpSpPr>
        <p:grpSpPr>
          <a:xfrm>
            <a:off x="1506340" y="1386891"/>
            <a:ext cx="792011" cy="612986"/>
            <a:chOff x="3254691" y="2489424"/>
            <a:chExt cx="462178" cy="458819"/>
          </a:xfrm>
          <a:solidFill>
            <a:srgbClr val="1D5CA0"/>
          </a:solidFill>
        </p:grpSpPr>
        <p:sp>
          <p:nvSpPr>
            <p:cNvPr id="35" name="Полилиния: фигура 198">
              <a:extLst>
                <a:ext uri="{FF2B5EF4-FFF2-40B4-BE49-F238E27FC236}">
                  <a16:creationId xmlns:a16="http://schemas.microsoft.com/office/drawing/2014/main" id="{C691605B-4461-47E7-9E2F-26EAC14E27FC}"/>
                </a:ext>
              </a:extLst>
            </p:cNvPr>
            <p:cNvSpPr/>
            <p:nvPr/>
          </p:nvSpPr>
          <p:spPr>
            <a:xfrm>
              <a:off x="3504550" y="2642380"/>
              <a:ext cx="212320" cy="212708"/>
            </a:xfrm>
            <a:custGeom>
              <a:avLst/>
              <a:gdLst>
                <a:gd name="connsiteX0" fmla="*/ 204389 w 212320"/>
                <a:gd name="connsiteY0" fmla="*/ 27352 h 212708"/>
                <a:gd name="connsiteX1" fmla="*/ 184863 w 212320"/>
                <a:gd name="connsiteY1" fmla="*/ 7826 h 212708"/>
                <a:gd name="connsiteX2" fmla="*/ 170766 w 212320"/>
                <a:gd name="connsiteY2" fmla="*/ 301 h 212708"/>
                <a:gd name="connsiteX3" fmla="*/ 154669 w 212320"/>
                <a:gd name="connsiteY3" fmla="*/ 4969 h 212708"/>
                <a:gd name="connsiteX4" fmla="*/ 154669 w 212320"/>
                <a:gd name="connsiteY4" fmla="*/ 4969 h 212708"/>
                <a:gd name="connsiteX5" fmla="*/ 17794 w 212320"/>
                <a:gd name="connsiteY5" fmla="*/ 142319 h 212708"/>
                <a:gd name="connsiteX6" fmla="*/ 15318 w 212320"/>
                <a:gd name="connsiteY6" fmla="*/ 146510 h 212708"/>
                <a:gd name="connsiteX7" fmla="*/ 363 w 212320"/>
                <a:gd name="connsiteY7" fmla="*/ 200707 h 212708"/>
                <a:gd name="connsiteX8" fmla="*/ 2840 w 212320"/>
                <a:gd name="connsiteY8" fmla="*/ 209947 h 212708"/>
                <a:gd name="connsiteX9" fmla="*/ 9603 w 212320"/>
                <a:gd name="connsiteY9" fmla="*/ 212709 h 212708"/>
                <a:gd name="connsiteX10" fmla="*/ 12174 w 212320"/>
                <a:gd name="connsiteY10" fmla="*/ 212328 h 212708"/>
                <a:gd name="connsiteX11" fmla="*/ 66277 w 212320"/>
                <a:gd name="connsiteY11" fmla="*/ 197278 h 212708"/>
                <a:gd name="connsiteX12" fmla="*/ 70467 w 212320"/>
                <a:gd name="connsiteY12" fmla="*/ 194802 h 212708"/>
                <a:gd name="connsiteX13" fmla="*/ 207342 w 212320"/>
                <a:gd name="connsiteY13" fmla="*/ 57451 h 212708"/>
                <a:gd name="connsiteX14" fmla="*/ 204389 w 212320"/>
                <a:gd name="connsiteY14" fmla="*/ 27352 h 212708"/>
                <a:gd name="connsiteX15" fmla="*/ 58656 w 212320"/>
                <a:gd name="connsiteY15" fmla="*/ 179657 h 212708"/>
                <a:gd name="connsiteX16" fmla="*/ 23223 w 212320"/>
                <a:gd name="connsiteY16" fmla="*/ 189468 h 212708"/>
                <a:gd name="connsiteX17" fmla="*/ 33034 w 212320"/>
                <a:gd name="connsiteY17" fmla="*/ 153940 h 212708"/>
                <a:gd name="connsiteX18" fmla="*/ 140762 w 212320"/>
                <a:gd name="connsiteY18" fmla="*/ 45926 h 212708"/>
                <a:gd name="connsiteX19" fmla="*/ 166479 w 212320"/>
                <a:gd name="connsiteY19" fmla="*/ 71548 h 212708"/>
                <a:gd name="connsiteX20" fmla="*/ 58656 w 212320"/>
                <a:gd name="connsiteY20" fmla="*/ 179657 h 212708"/>
                <a:gd name="connsiteX21" fmla="*/ 179814 w 212320"/>
                <a:gd name="connsiteY21" fmla="*/ 58118 h 212708"/>
                <a:gd name="connsiteX22" fmla="*/ 154097 w 212320"/>
                <a:gd name="connsiteY22" fmla="*/ 32496 h 212708"/>
                <a:gd name="connsiteX23" fmla="*/ 167432 w 212320"/>
                <a:gd name="connsiteY23" fmla="*/ 19066 h 212708"/>
                <a:gd name="connsiteX24" fmla="*/ 171242 w 212320"/>
                <a:gd name="connsiteY24" fmla="*/ 21352 h 212708"/>
                <a:gd name="connsiteX25" fmla="*/ 190768 w 212320"/>
                <a:gd name="connsiteY25" fmla="*/ 40878 h 212708"/>
                <a:gd name="connsiteX26" fmla="*/ 193054 w 212320"/>
                <a:gd name="connsiteY26" fmla="*/ 44783 h 212708"/>
                <a:gd name="connsiteX27" fmla="*/ 179814 w 212320"/>
                <a:gd name="connsiteY27" fmla="*/ 58118 h 212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12320" h="212708">
                  <a:moveTo>
                    <a:pt x="204389" y="27352"/>
                  </a:moveTo>
                  <a:lnTo>
                    <a:pt x="184863" y="7826"/>
                  </a:lnTo>
                  <a:cubicBezTo>
                    <a:pt x="180862" y="3826"/>
                    <a:pt x="175909" y="1159"/>
                    <a:pt x="170766" y="301"/>
                  </a:cubicBezTo>
                  <a:cubicBezTo>
                    <a:pt x="164574" y="-746"/>
                    <a:pt x="158669" y="968"/>
                    <a:pt x="154669" y="4969"/>
                  </a:cubicBezTo>
                  <a:lnTo>
                    <a:pt x="154669" y="4969"/>
                  </a:lnTo>
                  <a:lnTo>
                    <a:pt x="17794" y="142319"/>
                  </a:lnTo>
                  <a:cubicBezTo>
                    <a:pt x="16651" y="143462"/>
                    <a:pt x="15794" y="144891"/>
                    <a:pt x="15318" y="146510"/>
                  </a:cubicBezTo>
                  <a:lnTo>
                    <a:pt x="363" y="200707"/>
                  </a:lnTo>
                  <a:cubicBezTo>
                    <a:pt x="-589" y="204041"/>
                    <a:pt x="363" y="207565"/>
                    <a:pt x="2840" y="209947"/>
                  </a:cubicBezTo>
                  <a:cubicBezTo>
                    <a:pt x="4650" y="211756"/>
                    <a:pt x="7031" y="212709"/>
                    <a:pt x="9603" y="212709"/>
                  </a:cubicBezTo>
                  <a:cubicBezTo>
                    <a:pt x="10460" y="212709"/>
                    <a:pt x="11317" y="212614"/>
                    <a:pt x="12174" y="212328"/>
                  </a:cubicBezTo>
                  <a:lnTo>
                    <a:pt x="66277" y="197278"/>
                  </a:lnTo>
                  <a:cubicBezTo>
                    <a:pt x="67896" y="196802"/>
                    <a:pt x="69324" y="196040"/>
                    <a:pt x="70467" y="194802"/>
                  </a:cubicBezTo>
                  <a:lnTo>
                    <a:pt x="207342" y="57451"/>
                  </a:lnTo>
                  <a:cubicBezTo>
                    <a:pt x="214962" y="49927"/>
                    <a:pt x="213723" y="36592"/>
                    <a:pt x="204389" y="27352"/>
                  </a:cubicBezTo>
                  <a:close/>
                  <a:moveTo>
                    <a:pt x="58656" y="179657"/>
                  </a:moveTo>
                  <a:lnTo>
                    <a:pt x="23223" y="189468"/>
                  </a:lnTo>
                  <a:lnTo>
                    <a:pt x="33034" y="153940"/>
                  </a:lnTo>
                  <a:lnTo>
                    <a:pt x="140762" y="45926"/>
                  </a:lnTo>
                  <a:lnTo>
                    <a:pt x="166479" y="71548"/>
                  </a:lnTo>
                  <a:lnTo>
                    <a:pt x="58656" y="179657"/>
                  </a:lnTo>
                  <a:close/>
                  <a:moveTo>
                    <a:pt x="179814" y="58118"/>
                  </a:moveTo>
                  <a:lnTo>
                    <a:pt x="154097" y="32496"/>
                  </a:lnTo>
                  <a:lnTo>
                    <a:pt x="167432" y="19066"/>
                  </a:lnTo>
                  <a:cubicBezTo>
                    <a:pt x="168194" y="19161"/>
                    <a:pt x="169623" y="19732"/>
                    <a:pt x="171242" y="21352"/>
                  </a:cubicBezTo>
                  <a:lnTo>
                    <a:pt x="190768" y="40878"/>
                  </a:lnTo>
                  <a:cubicBezTo>
                    <a:pt x="192387" y="42497"/>
                    <a:pt x="192864" y="44021"/>
                    <a:pt x="193054" y="44783"/>
                  </a:cubicBezTo>
                  <a:lnTo>
                    <a:pt x="179814" y="58118"/>
                  </a:lnTo>
                  <a:close/>
                </a:path>
              </a:pathLst>
            </a:custGeom>
            <a:solidFill>
              <a:srgbClr val="1D5CA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Полилиния: фигура 199">
              <a:extLst>
                <a:ext uri="{FF2B5EF4-FFF2-40B4-BE49-F238E27FC236}">
                  <a16:creationId xmlns:a16="http://schemas.microsoft.com/office/drawing/2014/main" id="{F0AE8378-AACE-449C-A500-344CB461B818}"/>
                </a:ext>
              </a:extLst>
            </p:cNvPr>
            <p:cNvSpPr/>
            <p:nvPr/>
          </p:nvSpPr>
          <p:spPr>
            <a:xfrm>
              <a:off x="3254691" y="2489424"/>
              <a:ext cx="360997" cy="458819"/>
            </a:xfrm>
            <a:custGeom>
              <a:avLst/>
              <a:gdLst>
                <a:gd name="connsiteX0" fmla="*/ 341948 w 360997"/>
                <a:gd name="connsiteY0" fmla="*/ 439769 h 458819"/>
                <a:gd name="connsiteX1" fmla="*/ 97155 w 360997"/>
                <a:gd name="connsiteY1" fmla="*/ 439769 h 458819"/>
                <a:gd name="connsiteX2" fmla="*/ 97155 w 360997"/>
                <a:gd name="connsiteY2" fmla="*/ 48577 h 458819"/>
                <a:gd name="connsiteX3" fmla="*/ 86868 w 360997"/>
                <a:gd name="connsiteY3" fmla="*/ 19050 h 458819"/>
                <a:gd name="connsiteX4" fmla="*/ 312420 w 360997"/>
                <a:gd name="connsiteY4" fmla="*/ 19050 h 458819"/>
                <a:gd name="connsiteX5" fmla="*/ 341948 w 360997"/>
                <a:gd name="connsiteY5" fmla="*/ 48577 h 458819"/>
                <a:gd name="connsiteX6" fmla="*/ 341948 w 360997"/>
                <a:gd name="connsiteY6" fmla="*/ 195167 h 458819"/>
                <a:gd name="connsiteX7" fmla="*/ 360998 w 360997"/>
                <a:gd name="connsiteY7" fmla="*/ 195167 h 458819"/>
                <a:gd name="connsiteX8" fmla="*/ 360998 w 360997"/>
                <a:gd name="connsiteY8" fmla="*/ 48577 h 458819"/>
                <a:gd name="connsiteX9" fmla="*/ 312420 w 360997"/>
                <a:gd name="connsiteY9" fmla="*/ 0 h 458819"/>
                <a:gd name="connsiteX10" fmla="*/ 48578 w 360997"/>
                <a:gd name="connsiteY10" fmla="*/ 0 h 458819"/>
                <a:gd name="connsiteX11" fmla="*/ 0 w 360997"/>
                <a:gd name="connsiteY11" fmla="*/ 48577 h 458819"/>
                <a:gd name="connsiteX12" fmla="*/ 0 w 360997"/>
                <a:gd name="connsiteY12" fmla="*/ 87439 h 458819"/>
                <a:gd name="connsiteX13" fmla="*/ 68199 w 360997"/>
                <a:gd name="connsiteY13" fmla="*/ 87439 h 458819"/>
                <a:gd name="connsiteX14" fmla="*/ 68199 w 360997"/>
                <a:gd name="connsiteY14" fmla="*/ 68389 h 458819"/>
                <a:gd name="connsiteX15" fmla="*/ 19050 w 360997"/>
                <a:gd name="connsiteY15" fmla="*/ 68389 h 458819"/>
                <a:gd name="connsiteX16" fmla="*/ 19050 w 360997"/>
                <a:gd name="connsiteY16" fmla="*/ 48577 h 458819"/>
                <a:gd name="connsiteX17" fmla="*/ 48578 w 360997"/>
                <a:gd name="connsiteY17" fmla="*/ 19050 h 458819"/>
                <a:gd name="connsiteX18" fmla="*/ 78105 w 360997"/>
                <a:gd name="connsiteY18" fmla="*/ 48577 h 458819"/>
                <a:gd name="connsiteX19" fmla="*/ 78105 w 360997"/>
                <a:gd name="connsiteY19" fmla="*/ 458819 h 458819"/>
                <a:gd name="connsiteX20" fmla="*/ 360998 w 360997"/>
                <a:gd name="connsiteY20" fmla="*/ 458819 h 458819"/>
                <a:gd name="connsiteX21" fmla="*/ 360998 w 360997"/>
                <a:gd name="connsiteY21" fmla="*/ 341757 h 458819"/>
                <a:gd name="connsiteX22" fmla="*/ 341948 w 360997"/>
                <a:gd name="connsiteY22" fmla="*/ 341757 h 458819"/>
                <a:gd name="connsiteX23" fmla="*/ 341948 w 360997"/>
                <a:gd name="connsiteY23" fmla="*/ 439769 h 458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60997" h="458819">
                  <a:moveTo>
                    <a:pt x="341948" y="439769"/>
                  </a:moveTo>
                  <a:lnTo>
                    <a:pt x="97155" y="439769"/>
                  </a:lnTo>
                  <a:lnTo>
                    <a:pt x="97155" y="48577"/>
                  </a:lnTo>
                  <a:cubicBezTo>
                    <a:pt x="97155" y="37433"/>
                    <a:pt x="93250" y="27242"/>
                    <a:pt x="86868" y="19050"/>
                  </a:cubicBezTo>
                  <a:lnTo>
                    <a:pt x="312420" y="19050"/>
                  </a:lnTo>
                  <a:cubicBezTo>
                    <a:pt x="328708" y="19050"/>
                    <a:pt x="341948" y="32290"/>
                    <a:pt x="341948" y="48577"/>
                  </a:cubicBezTo>
                  <a:lnTo>
                    <a:pt x="341948" y="195167"/>
                  </a:lnTo>
                  <a:lnTo>
                    <a:pt x="360998" y="195167"/>
                  </a:lnTo>
                  <a:lnTo>
                    <a:pt x="360998" y="48577"/>
                  </a:lnTo>
                  <a:cubicBezTo>
                    <a:pt x="360998" y="21812"/>
                    <a:pt x="339185" y="0"/>
                    <a:pt x="312420" y="0"/>
                  </a:cubicBezTo>
                  <a:lnTo>
                    <a:pt x="48578" y="0"/>
                  </a:lnTo>
                  <a:cubicBezTo>
                    <a:pt x="21812" y="0"/>
                    <a:pt x="0" y="21812"/>
                    <a:pt x="0" y="48577"/>
                  </a:cubicBezTo>
                  <a:lnTo>
                    <a:pt x="0" y="87439"/>
                  </a:lnTo>
                  <a:lnTo>
                    <a:pt x="68199" y="87439"/>
                  </a:lnTo>
                  <a:lnTo>
                    <a:pt x="68199" y="68389"/>
                  </a:lnTo>
                  <a:lnTo>
                    <a:pt x="19050" y="68389"/>
                  </a:lnTo>
                  <a:lnTo>
                    <a:pt x="19050" y="48577"/>
                  </a:lnTo>
                  <a:cubicBezTo>
                    <a:pt x="19050" y="32290"/>
                    <a:pt x="32290" y="19050"/>
                    <a:pt x="48578" y="19050"/>
                  </a:cubicBezTo>
                  <a:cubicBezTo>
                    <a:pt x="64865" y="19050"/>
                    <a:pt x="78105" y="32290"/>
                    <a:pt x="78105" y="48577"/>
                  </a:cubicBezTo>
                  <a:lnTo>
                    <a:pt x="78105" y="458819"/>
                  </a:lnTo>
                  <a:lnTo>
                    <a:pt x="360998" y="458819"/>
                  </a:lnTo>
                  <a:lnTo>
                    <a:pt x="360998" y="341757"/>
                  </a:lnTo>
                  <a:lnTo>
                    <a:pt x="341948" y="341757"/>
                  </a:lnTo>
                  <a:lnTo>
                    <a:pt x="341948" y="439769"/>
                  </a:lnTo>
                  <a:close/>
                </a:path>
              </a:pathLst>
            </a:custGeom>
            <a:solidFill>
              <a:srgbClr val="1D5CA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Полилиния: фигура 200">
              <a:extLst>
                <a:ext uri="{FF2B5EF4-FFF2-40B4-BE49-F238E27FC236}">
                  <a16:creationId xmlns:a16="http://schemas.microsoft.com/office/drawing/2014/main" id="{094CDC38-4FC3-498E-A5B0-EA86321E7D56}"/>
                </a:ext>
              </a:extLst>
            </p:cNvPr>
            <p:cNvSpPr/>
            <p:nvPr/>
          </p:nvSpPr>
          <p:spPr>
            <a:xfrm>
              <a:off x="3479101" y="2567625"/>
              <a:ext cx="87915" cy="19050"/>
            </a:xfrm>
            <a:custGeom>
              <a:avLst/>
              <a:gdLst>
                <a:gd name="connsiteX0" fmla="*/ 0 w 87915"/>
                <a:gd name="connsiteY0" fmla="*/ 0 h 19050"/>
                <a:gd name="connsiteX1" fmla="*/ 87916 w 87915"/>
                <a:gd name="connsiteY1" fmla="*/ 0 h 19050"/>
                <a:gd name="connsiteX2" fmla="*/ 87916 w 87915"/>
                <a:gd name="connsiteY2" fmla="*/ 19050 h 19050"/>
                <a:gd name="connsiteX3" fmla="*/ 0 w 87915"/>
                <a:gd name="connsiteY3" fmla="*/ 1905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7915" h="19050">
                  <a:moveTo>
                    <a:pt x="0" y="0"/>
                  </a:moveTo>
                  <a:lnTo>
                    <a:pt x="87916" y="0"/>
                  </a:lnTo>
                  <a:lnTo>
                    <a:pt x="87916" y="19050"/>
                  </a:lnTo>
                  <a:lnTo>
                    <a:pt x="0" y="19050"/>
                  </a:lnTo>
                  <a:close/>
                </a:path>
              </a:pathLst>
            </a:custGeom>
            <a:solidFill>
              <a:srgbClr val="1D5CA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Полилиния: фигура 201">
              <a:extLst>
                <a:ext uri="{FF2B5EF4-FFF2-40B4-BE49-F238E27FC236}">
                  <a16:creationId xmlns:a16="http://schemas.microsoft.com/office/drawing/2014/main" id="{5DAD2390-33D4-413E-BDC8-BB7C4518129D}"/>
                </a:ext>
              </a:extLst>
            </p:cNvPr>
            <p:cNvSpPr/>
            <p:nvPr/>
          </p:nvSpPr>
          <p:spPr>
            <a:xfrm>
              <a:off x="3383279" y="2561433"/>
              <a:ext cx="73913" cy="64293"/>
            </a:xfrm>
            <a:custGeom>
              <a:avLst/>
              <a:gdLst>
                <a:gd name="connsiteX0" fmla="*/ 59055 w 73913"/>
                <a:gd name="connsiteY0" fmla="*/ 0 h 64293"/>
                <a:gd name="connsiteX1" fmla="*/ 28099 w 73913"/>
                <a:gd name="connsiteY1" fmla="*/ 38671 h 64293"/>
                <a:gd name="connsiteX2" fmla="*/ 15811 w 73913"/>
                <a:gd name="connsiteY2" fmla="*/ 20193 h 64293"/>
                <a:gd name="connsiteX3" fmla="*/ 0 w 73913"/>
                <a:gd name="connsiteY3" fmla="*/ 30766 h 64293"/>
                <a:gd name="connsiteX4" fmla="*/ 19526 w 73913"/>
                <a:gd name="connsiteY4" fmla="*/ 60103 h 64293"/>
                <a:gd name="connsiteX5" fmla="*/ 27051 w 73913"/>
                <a:gd name="connsiteY5" fmla="*/ 64294 h 64293"/>
                <a:gd name="connsiteX6" fmla="*/ 27432 w 73913"/>
                <a:gd name="connsiteY6" fmla="*/ 64294 h 64293"/>
                <a:gd name="connsiteX7" fmla="*/ 34861 w 73913"/>
                <a:gd name="connsiteY7" fmla="*/ 60674 h 64293"/>
                <a:gd name="connsiteX8" fmla="*/ 73914 w 73913"/>
                <a:gd name="connsiteY8" fmla="*/ 11811 h 64293"/>
                <a:gd name="connsiteX9" fmla="*/ 59055 w 73913"/>
                <a:gd name="connsiteY9" fmla="*/ 0 h 642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3913" h="64293">
                  <a:moveTo>
                    <a:pt x="59055" y="0"/>
                  </a:moveTo>
                  <a:lnTo>
                    <a:pt x="28099" y="38671"/>
                  </a:lnTo>
                  <a:lnTo>
                    <a:pt x="15811" y="20193"/>
                  </a:lnTo>
                  <a:lnTo>
                    <a:pt x="0" y="30766"/>
                  </a:lnTo>
                  <a:lnTo>
                    <a:pt x="19526" y="60103"/>
                  </a:lnTo>
                  <a:cubicBezTo>
                    <a:pt x="21241" y="62675"/>
                    <a:pt x="24003" y="64199"/>
                    <a:pt x="27051" y="64294"/>
                  </a:cubicBezTo>
                  <a:cubicBezTo>
                    <a:pt x="27146" y="64294"/>
                    <a:pt x="27337" y="64294"/>
                    <a:pt x="27432" y="64294"/>
                  </a:cubicBezTo>
                  <a:cubicBezTo>
                    <a:pt x="30289" y="64294"/>
                    <a:pt x="33052" y="62960"/>
                    <a:pt x="34861" y="60674"/>
                  </a:cubicBezTo>
                  <a:lnTo>
                    <a:pt x="73914" y="11811"/>
                  </a:lnTo>
                  <a:lnTo>
                    <a:pt x="59055" y="0"/>
                  </a:lnTo>
                  <a:close/>
                </a:path>
              </a:pathLst>
            </a:custGeom>
            <a:solidFill>
              <a:srgbClr val="1D5CA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Полилиния: фигура 202">
              <a:extLst>
                <a:ext uri="{FF2B5EF4-FFF2-40B4-BE49-F238E27FC236}">
                  <a16:creationId xmlns:a16="http://schemas.microsoft.com/office/drawing/2014/main" id="{DA6A0687-2F44-4DDB-BE5C-77F6B6018862}"/>
                </a:ext>
              </a:extLst>
            </p:cNvPr>
            <p:cNvSpPr/>
            <p:nvPr/>
          </p:nvSpPr>
          <p:spPr>
            <a:xfrm>
              <a:off x="3479101" y="2655540"/>
              <a:ext cx="87915" cy="19050"/>
            </a:xfrm>
            <a:custGeom>
              <a:avLst/>
              <a:gdLst>
                <a:gd name="connsiteX0" fmla="*/ 0 w 87915"/>
                <a:gd name="connsiteY0" fmla="*/ 0 h 19050"/>
                <a:gd name="connsiteX1" fmla="*/ 87916 w 87915"/>
                <a:gd name="connsiteY1" fmla="*/ 0 h 19050"/>
                <a:gd name="connsiteX2" fmla="*/ 87916 w 87915"/>
                <a:gd name="connsiteY2" fmla="*/ 19050 h 19050"/>
                <a:gd name="connsiteX3" fmla="*/ 0 w 87915"/>
                <a:gd name="connsiteY3" fmla="*/ 1905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7915" h="19050">
                  <a:moveTo>
                    <a:pt x="0" y="0"/>
                  </a:moveTo>
                  <a:lnTo>
                    <a:pt x="87916" y="0"/>
                  </a:lnTo>
                  <a:lnTo>
                    <a:pt x="87916" y="19050"/>
                  </a:lnTo>
                  <a:lnTo>
                    <a:pt x="0" y="19050"/>
                  </a:lnTo>
                  <a:close/>
                </a:path>
              </a:pathLst>
            </a:custGeom>
            <a:solidFill>
              <a:srgbClr val="1D5CA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Полилиния: фигура 203">
              <a:extLst>
                <a:ext uri="{FF2B5EF4-FFF2-40B4-BE49-F238E27FC236}">
                  <a16:creationId xmlns:a16="http://schemas.microsoft.com/office/drawing/2014/main" id="{CA5650E7-6A41-4A0C-A985-C293FC4396B7}"/>
                </a:ext>
              </a:extLst>
            </p:cNvPr>
            <p:cNvSpPr/>
            <p:nvPr/>
          </p:nvSpPr>
          <p:spPr>
            <a:xfrm>
              <a:off x="3479101" y="2606677"/>
              <a:ext cx="68389" cy="19050"/>
            </a:xfrm>
            <a:custGeom>
              <a:avLst/>
              <a:gdLst>
                <a:gd name="connsiteX0" fmla="*/ 0 w 68389"/>
                <a:gd name="connsiteY0" fmla="*/ 0 h 19050"/>
                <a:gd name="connsiteX1" fmla="*/ 68390 w 68389"/>
                <a:gd name="connsiteY1" fmla="*/ 0 h 19050"/>
                <a:gd name="connsiteX2" fmla="*/ 68390 w 68389"/>
                <a:gd name="connsiteY2" fmla="*/ 19050 h 19050"/>
                <a:gd name="connsiteX3" fmla="*/ 0 w 68389"/>
                <a:gd name="connsiteY3" fmla="*/ 1905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89" h="19050">
                  <a:moveTo>
                    <a:pt x="0" y="0"/>
                  </a:moveTo>
                  <a:lnTo>
                    <a:pt x="68390" y="0"/>
                  </a:lnTo>
                  <a:lnTo>
                    <a:pt x="68390" y="19050"/>
                  </a:lnTo>
                  <a:lnTo>
                    <a:pt x="0" y="19050"/>
                  </a:lnTo>
                  <a:close/>
                </a:path>
              </a:pathLst>
            </a:custGeom>
            <a:solidFill>
              <a:srgbClr val="1D5CA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Полилиния: фигура 204">
              <a:extLst>
                <a:ext uri="{FF2B5EF4-FFF2-40B4-BE49-F238E27FC236}">
                  <a16:creationId xmlns:a16="http://schemas.microsoft.com/office/drawing/2014/main" id="{CD50C17A-3656-45E9-8938-4913D8D0DEF9}"/>
                </a:ext>
              </a:extLst>
            </p:cNvPr>
            <p:cNvSpPr/>
            <p:nvPr/>
          </p:nvSpPr>
          <p:spPr>
            <a:xfrm>
              <a:off x="3479101" y="2694688"/>
              <a:ext cx="58674" cy="19050"/>
            </a:xfrm>
            <a:custGeom>
              <a:avLst/>
              <a:gdLst>
                <a:gd name="connsiteX0" fmla="*/ 0 w 58674"/>
                <a:gd name="connsiteY0" fmla="*/ 0 h 19050"/>
                <a:gd name="connsiteX1" fmla="*/ 58674 w 58674"/>
                <a:gd name="connsiteY1" fmla="*/ 0 h 19050"/>
                <a:gd name="connsiteX2" fmla="*/ 58674 w 58674"/>
                <a:gd name="connsiteY2" fmla="*/ 19050 h 19050"/>
                <a:gd name="connsiteX3" fmla="*/ 0 w 58674"/>
                <a:gd name="connsiteY3" fmla="*/ 1905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674" h="19050">
                  <a:moveTo>
                    <a:pt x="0" y="0"/>
                  </a:moveTo>
                  <a:lnTo>
                    <a:pt x="58674" y="0"/>
                  </a:lnTo>
                  <a:lnTo>
                    <a:pt x="58674" y="19050"/>
                  </a:lnTo>
                  <a:lnTo>
                    <a:pt x="0" y="19050"/>
                  </a:lnTo>
                  <a:close/>
                </a:path>
              </a:pathLst>
            </a:custGeom>
            <a:solidFill>
              <a:srgbClr val="1D5CA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Полилиния: фигура 205">
              <a:extLst>
                <a:ext uri="{FF2B5EF4-FFF2-40B4-BE49-F238E27FC236}">
                  <a16:creationId xmlns:a16="http://schemas.microsoft.com/office/drawing/2014/main" id="{00CE3FE6-120F-46F8-80B9-1479220BFD68}"/>
                </a:ext>
              </a:extLst>
            </p:cNvPr>
            <p:cNvSpPr/>
            <p:nvPr/>
          </p:nvSpPr>
          <p:spPr>
            <a:xfrm>
              <a:off x="3383279" y="2649349"/>
              <a:ext cx="73913" cy="64293"/>
            </a:xfrm>
            <a:custGeom>
              <a:avLst/>
              <a:gdLst>
                <a:gd name="connsiteX0" fmla="*/ 59055 w 73913"/>
                <a:gd name="connsiteY0" fmla="*/ 0 h 64293"/>
                <a:gd name="connsiteX1" fmla="*/ 28099 w 73913"/>
                <a:gd name="connsiteY1" fmla="*/ 38671 h 64293"/>
                <a:gd name="connsiteX2" fmla="*/ 15811 w 73913"/>
                <a:gd name="connsiteY2" fmla="*/ 20193 h 64293"/>
                <a:gd name="connsiteX3" fmla="*/ 0 w 73913"/>
                <a:gd name="connsiteY3" fmla="*/ 30766 h 64293"/>
                <a:gd name="connsiteX4" fmla="*/ 19526 w 73913"/>
                <a:gd name="connsiteY4" fmla="*/ 60103 h 64293"/>
                <a:gd name="connsiteX5" fmla="*/ 27051 w 73913"/>
                <a:gd name="connsiteY5" fmla="*/ 64294 h 64293"/>
                <a:gd name="connsiteX6" fmla="*/ 27432 w 73913"/>
                <a:gd name="connsiteY6" fmla="*/ 64294 h 64293"/>
                <a:gd name="connsiteX7" fmla="*/ 34861 w 73913"/>
                <a:gd name="connsiteY7" fmla="*/ 60674 h 64293"/>
                <a:gd name="connsiteX8" fmla="*/ 73914 w 73913"/>
                <a:gd name="connsiteY8" fmla="*/ 11811 h 64293"/>
                <a:gd name="connsiteX9" fmla="*/ 59055 w 73913"/>
                <a:gd name="connsiteY9" fmla="*/ 0 h 642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3913" h="64293">
                  <a:moveTo>
                    <a:pt x="59055" y="0"/>
                  </a:moveTo>
                  <a:lnTo>
                    <a:pt x="28099" y="38671"/>
                  </a:lnTo>
                  <a:lnTo>
                    <a:pt x="15811" y="20193"/>
                  </a:lnTo>
                  <a:lnTo>
                    <a:pt x="0" y="30766"/>
                  </a:lnTo>
                  <a:lnTo>
                    <a:pt x="19526" y="60103"/>
                  </a:lnTo>
                  <a:cubicBezTo>
                    <a:pt x="21241" y="62675"/>
                    <a:pt x="24003" y="64199"/>
                    <a:pt x="27051" y="64294"/>
                  </a:cubicBezTo>
                  <a:cubicBezTo>
                    <a:pt x="27146" y="64294"/>
                    <a:pt x="27337" y="64294"/>
                    <a:pt x="27432" y="64294"/>
                  </a:cubicBezTo>
                  <a:cubicBezTo>
                    <a:pt x="30289" y="64294"/>
                    <a:pt x="33052" y="62960"/>
                    <a:pt x="34861" y="60674"/>
                  </a:cubicBezTo>
                  <a:lnTo>
                    <a:pt x="73914" y="11811"/>
                  </a:lnTo>
                  <a:lnTo>
                    <a:pt x="59055" y="0"/>
                  </a:lnTo>
                  <a:close/>
                </a:path>
              </a:pathLst>
            </a:custGeom>
            <a:solidFill>
              <a:srgbClr val="1D5CA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Полилиния: фигура 206">
              <a:extLst>
                <a:ext uri="{FF2B5EF4-FFF2-40B4-BE49-F238E27FC236}">
                  <a16:creationId xmlns:a16="http://schemas.microsoft.com/office/drawing/2014/main" id="{E778DF57-C35B-4A46-91D6-37557F056020}"/>
                </a:ext>
              </a:extLst>
            </p:cNvPr>
            <p:cNvSpPr/>
            <p:nvPr/>
          </p:nvSpPr>
          <p:spPr>
            <a:xfrm>
              <a:off x="3383279" y="2737265"/>
              <a:ext cx="73913" cy="64388"/>
            </a:xfrm>
            <a:custGeom>
              <a:avLst/>
              <a:gdLst>
                <a:gd name="connsiteX0" fmla="*/ 15811 w 73913"/>
                <a:gd name="connsiteY0" fmla="*/ 20288 h 64388"/>
                <a:gd name="connsiteX1" fmla="*/ 0 w 73913"/>
                <a:gd name="connsiteY1" fmla="*/ 30861 h 64388"/>
                <a:gd name="connsiteX2" fmla="*/ 19526 w 73913"/>
                <a:gd name="connsiteY2" fmla="*/ 60198 h 64388"/>
                <a:gd name="connsiteX3" fmla="*/ 27051 w 73913"/>
                <a:gd name="connsiteY3" fmla="*/ 64389 h 64388"/>
                <a:gd name="connsiteX4" fmla="*/ 27432 w 73913"/>
                <a:gd name="connsiteY4" fmla="*/ 64389 h 64388"/>
                <a:gd name="connsiteX5" fmla="*/ 34861 w 73913"/>
                <a:gd name="connsiteY5" fmla="*/ 60769 h 64388"/>
                <a:gd name="connsiteX6" fmla="*/ 73914 w 73913"/>
                <a:gd name="connsiteY6" fmla="*/ 11906 h 64388"/>
                <a:gd name="connsiteX7" fmla="*/ 59055 w 73913"/>
                <a:gd name="connsiteY7" fmla="*/ 0 h 64388"/>
                <a:gd name="connsiteX8" fmla="*/ 28099 w 73913"/>
                <a:gd name="connsiteY8" fmla="*/ 38671 h 64388"/>
                <a:gd name="connsiteX9" fmla="*/ 15811 w 73913"/>
                <a:gd name="connsiteY9" fmla="*/ 20288 h 64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3913" h="64388">
                  <a:moveTo>
                    <a:pt x="15811" y="20288"/>
                  </a:moveTo>
                  <a:lnTo>
                    <a:pt x="0" y="30861"/>
                  </a:lnTo>
                  <a:lnTo>
                    <a:pt x="19526" y="60198"/>
                  </a:lnTo>
                  <a:cubicBezTo>
                    <a:pt x="21241" y="62770"/>
                    <a:pt x="24003" y="64294"/>
                    <a:pt x="27051" y="64389"/>
                  </a:cubicBezTo>
                  <a:cubicBezTo>
                    <a:pt x="27146" y="64389"/>
                    <a:pt x="27337" y="64389"/>
                    <a:pt x="27432" y="64389"/>
                  </a:cubicBezTo>
                  <a:cubicBezTo>
                    <a:pt x="30289" y="64389"/>
                    <a:pt x="33052" y="63055"/>
                    <a:pt x="34861" y="60769"/>
                  </a:cubicBezTo>
                  <a:lnTo>
                    <a:pt x="73914" y="11906"/>
                  </a:lnTo>
                  <a:lnTo>
                    <a:pt x="59055" y="0"/>
                  </a:lnTo>
                  <a:lnTo>
                    <a:pt x="28099" y="38671"/>
                  </a:lnTo>
                  <a:lnTo>
                    <a:pt x="15811" y="20288"/>
                  </a:lnTo>
                  <a:close/>
                </a:path>
              </a:pathLst>
            </a:custGeom>
            <a:solidFill>
              <a:srgbClr val="1D5CA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1" name="Rectangle 1"/>
          <p:cNvSpPr>
            <a:spLocks noChangeArrowheads="1"/>
          </p:cNvSpPr>
          <p:nvPr/>
        </p:nvSpPr>
        <p:spPr bwMode="auto">
          <a:xfrm>
            <a:off x="3199257" y="2095956"/>
            <a:ext cx="5548488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539750" eaLnBrk="0" fontAlgn="base" hangingPunct="0">
              <a:spcBef>
                <a:spcPct val="0"/>
              </a:spcBef>
              <a:spcAft>
                <a:spcPct val="0"/>
              </a:spcAft>
              <a:tabLst>
                <a:tab pos="539750" algn="l"/>
                <a:tab pos="977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539750" algn="l"/>
                <a:tab pos="977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539750" algn="l"/>
                <a:tab pos="977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539750" algn="l"/>
                <a:tab pos="977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539750" algn="l"/>
                <a:tab pos="977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539750" algn="l"/>
                <a:tab pos="977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539750" algn="l"/>
                <a:tab pos="977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539750" algn="l"/>
                <a:tab pos="977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539750" algn="l"/>
                <a:tab pos="977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171450" indent="-171450" algn="just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ru-RU" altLang="ru-RU" sz="1100" dirty="0">
                <a:solidFill>
                  <a:schemeClr val="accent5">
                    <a:lumMod val="75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а</a:t>
            </a:r>
            <a:r>
              <a:rPr lang="ru-RU" altLang="ru-RU" sz="1100" dirty="0" smtClean="0">
                <a:solidFill>
                  <a:schemeClr val="accent5">
                    <a:lumMod val="75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втоматизация контроля </a:t>
            </a:r>
            <a:r>
              <a:rPr lang="ru-RU" altLang="ru-RU" sz="1100" dirty="0">
                <a:solidFill>
                  <a:schemeClr val="accent5">
                    <a:lumMod val="75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и </a:t>
            </a:r>
            <a:r>
              <a:rPr lang="ru-RU" altLang="ru-RU" sz="1100" dirty="0" smtClean="0">
                <a:solidFill>
                  <a:schemeClr val="accent5">
                    <a:lumMod val="75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поддержки диагностирования состояния </a:t>
            </a:r>
            <a:r>
              <a:rPr lang="ru-RU" altLang="ru-RU" sz="1100" dirty="0" smtClean="0">
                <a:solidFill>
                  <a:schemeClr val="accent5">
                    <a:lumMod val="75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оборудования</a:t>
            </a:r>
            <a:endParaRPr lang="ru-RU" altLang="ru-RU" sz="1100" dirty="0">
              <a:solidFill>
                <a:schemeClr val="accent5">
                  <a:lumMod val="75000"/>
                </a:schemeClr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63" name="Рисунок 106">
            <a:extLst>
              <a:ext uri="{FF2B5EF4-FFF2-40B4-BE49-F238E27FC236}">
                <a16:creationId xmlns:a16="http://schemas.microsoft.com/office/drawing/2014/main" id="{E325D063-A773-4B57-B0F5-3B199255B845}"/>
              </a:ext>
            </a:extLst>
          </p:cNvPr>
          <p:cNvGrpSpPr/>
          <p:nvPr/>
        </p:nvGrpSpPr>
        <p:grpSpPr>
          <a:xfrm>
            <a:off x="4323311" y="4749921"/>
            <a:ext cx="663984" cy="820828"/>
            <a:chOff x="2544698" y="996476"/>
            <a:chExt cx="322230" cy="473868"/>
          </a:xfrm>
          <a:solidFill>
            <a:srgbClr val="1D5CA0"/>
          </a:solidFill>
        </p:grpSpPr>
        <p:sp>
          <p:nvSpPr>
            <p:cNvPr id="64" name="Полилиния: фигура 380">
              <a:extLst>
                <a:ext uri="{FF2B5EF4-FFF2-40B4-BE49-F238E27FC236}">
                  <a16:creationId xmlns:a16="http://schemas.microsoft.com/office/drawing/2014/main" id="{F54244E9-9124-4D5E-A9DB-762934E0E76C}"/>
                </a:ext>
              </a:extLst>
            </p:cNvPr>
            <p:cNvSpPr/>
            <p:nvPr/>
          </p:nvSpPr>
          <p:spPr>
            <a:xfrm>
              <a:off x="2544698" y="1181166"/>
              <a:ext cx="87058" cy="168402"/>
            </a:xfrm>
            <a:custGeom>
              <a:avLst/>
              <a:gdLst>
                <a:gd name="connsiteX0" fmla="*/ 73628 w 87058"/>
                <a:gd name="connsiteY0" fmla="*/ 131540 h 168402"/>
                <a:gd name="connsiteX1" fmla="*/ 46482 w 87058"/>
                <a:gd name="connsiteY1" fmla="*/ 96012 h 168402"/>
                <a:gd name="connsiteX2" fmla="*/ 46482 w 87058"/>
                <a:gd name="connsiteY2" fmla="*/ 73247 h 168402"/>
                <a:gd name="connsiteX3" fmla="*/ 84392 w 87058"/>
                <a:gd name="connsiteY3" fmla="*/ 33814 h 168402"/>
                <a:gd name="connsiteX4" fmla="*/ 87058 w 87058"/>
                <a:gd name="connsiteY4" fmla="*/ 27146 h 168402"/>
                <a:gd name="connsiteX5" fmla="*/ 87058 w 87058"/>
                <a:gd name="connsiteY5" fmla="*/ 0 h 168402"/>
                <a:gd name="connsiteX6" fmla="*/ 67723 w 87058"/>
                <a:gd name="connsiteY6" fmla="*/ 0 h 168402"/>
                <a:gd name="connsiteX7" fmla="*/ 67723 w 87058"/>
                <a:gd name="connsiteY7" fmla="*/ 23241 h 168402"/>
                <a:gd name="connsiteX8" fmla="*/ 29813 w 87058"/>
                <a:gd name="connsiteY8" fmla="*/ 62675 h 168402"/>
                <a:gd name="connsiteX9" fmla="*/ 27146 w 87058"/>
                <a:gd name="connsiteY9" fmla="*/ 69342 h 168402"/>
                <a:gd name="connsiteX10" fmla="*/ 27146 w 87058"/>
                <a:gd name="connsiteY10" fmla="*/ 96012 h 168402"/>
                <a:gd name="connsiteX11" fmla="*/ 0 w 87058"/>
                <a:gd name="connsiteY11" fmla="*/ 131540 h 168402"/>
                <a:gd name="connsiteX12" fmla="*/ 36862 w 87058"/>
                <a:gd name="connsiteY12" fmla="*/ 168402 h 168402"/>
                <a:gd name="connsiteX13" fmla="*/ 36862 w 87058"/>
                <a:gd name="connsiteY13" fmla="*/ 168402 h 168402"/>
                <a:gd name="connsiteX14" fmla="*/ 73628 w 87058"/>
                <a:gd name="connsiteY14" fmla="*/ 131540 h 168402"/>
                <a:gd name="connsiteX15" fmla="*/ 54292 w 87058"/>
                <a:gd name="connsiteY15" fmla="*/ 131540 h 168402"/>
                <a:gd name="connsiteX16" fmla="*/ 36862 w 87058"/>
                <a:gd name="connsiteY16" fmla="*/ 149066 h 168402"/>
                <a:gd name="connsiteX17" fmla="*/ 19431 w 87058"/>
                <a:gd name="connsiteY17" fmla="*/ 131636 h 168402"/>
                <a:gd name="connsiteX18" fmla="*/ 36862 w 87058"/>
                <a:gd name="connsiteY18" fmla="*/ 114109 h 168402"/>
                <a:gd name="connsiteX19" fmla="*/ 54292 w 87058"/>
                <a:gd name="connsiteY19" fmla="*/ 131540 h 168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7058" h="168402">
                  <a:moveTo>
                    <a:pt x="73628" y="131540"/>
                  </a:moveTo>
                  <a:cubicBezTo>
                    <a:pt x="73628" y="114967"/>
                    <a:pt x="62293" y="100298"/>
                    <a:pt x="46482" y="96012"/>
                  </a:cubicBezTo>
                  <a:lnTo>
                    <a:pt x="46482" y="73247"/>
                  </a:lnTo>
                  <a:lnTo>
                    <a:pt x="84392" y="33814"/>
                  </a:lnTo>
                  <a:cubicBezTo>
                    <a:pt x="86106" y="32004"/>
                    <a:pt x="87058" y="29623"/>
                    <a:pt x="87058" y="27146"/>
                  </a:cubicBezTo>
                  <a:lnTo>
                    <a:pt x="87058" y="0"/>
                  </a:lnTo>
                  <a:lnTo>
                    <a:pt x="67723" y="0"/>
                  </a:lnTo>
                  <a:lnTo>
                    <a:pt x="67723" y="23241"/>
                  </a:lnTo>
                  <a:lnTo>
                    <a:pt x="29813" y="62675"/>
                  </a:lnTo>
                  <a:cubicBezTo>
                    <a:pt x="28099" y="64484"/>
                    <a:pt x="27146" y="66866"/>
                    <a:pt x="27146" y="69342"/>
                  </a:cubicBezTo>
                  <a:lnTo>
                    <a:pt x="27146" y="96012"/>
                  </a:lnTo>
                  <a:cubicBezTo>
                    <a:pt x="11335" y="100394"/>
                    <a:pt x="0" y="114967"/>
                    <a:pt x="0" y="131540"/>
                  </a:cubicBezTo>
                  <a:cubicBezTo>
                    <a:pt x="0" y="151828"/>
                    <a:pt x="16573" y="168402"/>
                    <a:pt x="36862" y="168402"/>
                  </a:cubicBezTo>
                  <a:lnTo>
                    <a:pt x="36862" y="168402"/>
                  </a:lnTo>
                  <a:cubicBezTo>
                    <a:pt x="57150" y="168307"/>
                    <a:pt x="73628" y="151828"/>
                    <a:pt x="73628" y="131540"/>
                  </a:cubicBezTo>
                  <a:close/>
                  <a:moveTo>
                    <a:pt x="54292" y="131540"/>
                  </a:moveTo>
                  <a:cubicBezTo>
                    <a:pt x="54292" y="141161"/>
                    <a:pt x="46482" y="149066"/>
                    <a:pt x="36862" y="149066"/>
                  </a:cubicBezTo>
                  <a:cubicBezTo>
                    <a:pt x="27242" y="149066"/>
                    <a:pt x="19431" y="141256"/>
                    <a:pt x="19431" y="131636"/>
                  </a:cubicBezTo>
                  <a:cubicBezTo>
                    <a:pt x="19431" y="122015"/>
                    <a:pt x="27242" y="114109"/>
                    <a:pt x="36862" y="114109"/>
                  </a:cubicBezTo>
                  <a:cubicBezTo>
                    <a:pt x="46482" y="114109"/>
                    <a:pt x="54292" y="121825"/>
                    <a:pt x="54292" y="131540"/>
                  </a:cubicBezTo>
                  <a:close/>
                </a:path>
              </a:pathLst>
            </a:custGeom>
            <a:solidFill>
              <a:srgbClr val="1D5CA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Полилиния: фигура 381">
              <a:extLst>
                <a:ext uri="{FF2B5EF4-FFF2-40B4-BE49-F238E27FC236}">
                  <a16:creationId xmlns:a16="http://schemas.microsoft.com/office/drawing/2014/main" id="{34F7034F-003C-47BB-8F5A-3A1A9D66379D}"/>
                </a:ext>
              </a:extLst>
            </p:cNvPr>
            <p:cNvSpPr/>
            <p:nvPr/>
          </p:nvSpPr>
          <p:spPr>
            <a:xfrm>
              <a:off x="2606706" y="1232982"/>
              <a:ext cx="73724" cy="210121"/>
            </a:xfrm>
            <a:custGeom>
              <a:avLst/>
              <a:gdLst>
                <a:gd name="connsiteX0" fmla="*/ 46577 w 73724"/>
                <a:gd name="connsiteY0" fmla="*/ 137732 h 210121"/>
                <a:gd name="connsiteX1" fmla="*/ 46577 w 73724"/>
                <a:gd name="connsiteY1" fmla="*/ 72676 h 210121"/>
                <a:gd name="connsiteX2" fmla="*/ 64103 w 73724"/>
                <a:gd name="connsiteY2" fmla="*/ 54007 h 210121"/>
                <a:gd name="connsiteX3" fmla="*/ 66675 w 73724"/>
                <a:gd name="connsiteY3" fmla="*/ 47339 h 210121"/>
                <a:gd name="connsiteX4" fmla="*/ 66675 w 73724"/>
                <a:gd name="connsiteY4" fmla="*/ 0 h 210121"/>
                <a:gd name="connsiteX5" fmla="*/ 47339 w 73724"/>
                <a:gd name="connsiteY5" fmla="*/ 0 h 210121"/>
                <a:gd name="connsiteX6" fmla="*/ 47339 w 73724"/>
                <a:gd name="connsiteY6" fmla="*/ 43529 h 210121"/>
                <a:gd name="connsiteX7" fmla="*/ 29813 w 73724"/>
                <a:gd name="connsiteY7" fmla="*/ 62198 h 210121"/>
                <a:gd name="connsiteX8" fmla="*/ 27146 w 73724"/>
                <a:gd name="connsiteY8" fmla="*/ 68866 h 210121"/>
                <a:gd name="connsiteX9" fmla="*/ 27146 w 73724"/>
                <a:gd name="connsiteY9" fmla="*/ 137732 h 210121"/>
                <a:gd name="connsiteX10" fmla="*/ 0 w 73724"/>
                <a:gd name="connsiteY10" fmla="*/ 173260 h 210121"/>
                <a:gd name="connsiteX11" fmla="*/ 36862 w 73724"/>
                <a:gd name="connsiteY11" fmla="*/ 210122 h 210121"/>
                <a:gd name="connsiteX12" fmla="*/ 73724 w 73724"/>
                <a:gd name="connsiteY12" fmla="*/ 173260 h 210121"/>
                <a:gd name="connsiteX13" fmla="*/ 46577 w 73724"/>
                <a:gd name="connsiteY13" fmla="*/ 137732 h 210121"/>
                <a:gd name="connsiteX14" fmla="*/ 54388 w 73724"/>
                <a:gd name="connsiteY14" fmla="*/ 173260 h 210121"/>
                <a:gd name="connsiteX15" fmla="*/ 36957 w 73724"/>
                <a:gd name="connsiteY15" fmla="*/ 190786 h 210121"/>
                <a:gd name="connsiteX16" fmla="*/ 19526 w 73724"/>
                <a:gd name="connsiteY16" fmla="*/ 173260 h 210121"/>
                <a:gd name="connsiteX17" fmla="*/ 37052 w 73724"/>
                <a:gd name="connsiteY17" fmla="*/ 155829 h 210121"/>
                <a:gd name="connsiteX18" fmla="*/ 54388 w 73724"/>
                <a:gd name="connsiteY18" fmla="*/ 173260 h 21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3724" h="210121">
                  <a:moveTo>
                    <a:pt x="46577" y="137732"/>
                  </a:moveTo>
                  <a:lnTo>
                    <a:pt x="46577" y="72676"/>
                  </a:lnTo>
                  <a:lnTo>
                    <a:pt x="64103" y="54007"/>
                  </a:lnTo>
                  <a:cubicBezTo>
                    <a:pt x="65818" y="52197"/>
                    <a:pt x="66675" y="49816"/>
                    <a:pt x="66675" y="47339"/>
                  </a:cubicBezTo>
                  <a:lnTo>
                    <a:pt x="66675" y="0"/>
                  </a:lnTo>
                  <a:lnTo>
                    <a:pt x="47339" y="0"/>
                  </a:lnTo>
                  <a:lnTo>
                    <a:pt x="47339" y="43529"/>
                  </a:lnTo>
                  <a:lnTo>
                    <a:pt x="29813" y="62198"/>
                  </a:lnTo>
                  <a:cubicBezTo>
                    <a:pt x="28099" y="64008"/>
                    <a:pt x="27146" y="66389"/>
                    <a:pt x="27146" y="68866"/>
                  </a:cubicBezTo>
                  <a:lnTo>
                    <a:pt x="27146" y="137732"/>
                  </a:lnTo>
                  <a:cubicBezTo>
                    <a:pt x="11335" y="142018"/>
                    <a:pt x="0" y="156686"/>
                    <a:pt x="0" y="173260"/>
                  </a:cubicBezTo>
                  <a:cubicBezTo>
                    <a:pt x="0" y="193548"/>
                    <a:pt x="16574" y="210122"/>
                    <a:pt x="36862" y="210122"/>
                  </a:cubicBezTo>
                  <a:cubicBezTo>
                    <a:pt x="57150" y="210122"/>
                    <a:pt x="73724" y="193548"/>
                    <a:pt x="73724" y="173260"/>
                  </a:cubicBezTo>
                  <a:cubicBezTo>
                    <a:pt x="73819" y="156686"/>
                    <a:pt x="62484" y="142018"/>
                    <a:pt x="46577" y="137732"/>
                  </a:cubicBezTo>
                  <a:close/>
                  <a:moveTo>
                    <a:pt x="54388" y="173260"/>
                  </a:moveTo>
                  <a:cubicBezTo>
                    <a:pt x="54388" y="182880"/>
                    <a:pt x="46577" y="190690"/>
                    <a:pt x="36957" y="190786"/>
                  </a:cubicBezTo>
                  <a:cubicBezTo>
                    <a:pt x="27337" y="190786"/>
                    <a:pt x="19526" y="182975"/>
                    <a:pt x="19526" y="173260"/>
                  </a:cubicBezTo>
                  <a:cubicBezTo>
                    <a:pt x="19526" y="163639"/>
                    <a:pt x="27337" y="155829"/>
                    <a:pt x="37052" y="155829"/>
                  </a:cubicBezTo>
                  <a:cubicBezTo>
                    <a:pt x="46577" y="155734"/>
                    <a:pt x="54388" y="163639"/>
                    <a:pt x="54388" y="173260"/>
                  </a:cubicBezTo>
                  <a:close/>
                </a:path>
              </a:pathLst>
            </a:custGeom>
            <a:solidFill>
              <a:srgbClr val="1D5CA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Полилиния: фигура 382">
              <a:extLst>
                <a:ext uri="{FF2B5EF4-FFF2-40B4-BE49-F238E27FC236}">
                  <a16:creationId xmlns:a16="http://schemas.microsoft.com/office/drawing/2014/main" id="{6037F77D-EBD8-48EC-A3D7-7485BFB57DA2}"/>
                </a:ext>
              </a:extLst>
            </p:cNvPr>
            <p:cNvSpPr/>
            <p:nvPr/>
          </p:nvSpPr>
          <p:spPr>
            <a:xfrm>
              <a:off x="2668999" y="1195072"/>
              <a:ext cx="73628" cy="181737"/>
            </a:xfrm>
            <a:custGeom>
              <a:avLst/>
              <a:gdLst>
                <a:gd name="connsiteX0" fmla="*/ 73628 w 73628"/>
                <a:gd name="connsiteY0" fmla="*/ 144875 h 181737"/>
                <a:gd name="connsiteX1" fmla="*/ 46482 w 73628"/>
                <a:gd name="connsiteY1" fmla="*/ 109347 h 181737"/>
                <a:gd name="connsiteX2" fmla="*/ 46482 w 73628"/>
                <a:gd name="connsiteY2" fmla="*/ 0 h 181737"/>
                <a:gd name="connsiteX3" fmla="*/ 27146 w 73628"/>
                <a:gd name="connsiteY3" fmla="*/ 0 h 181737"/>
                <a:gd name="connsiteX4" fmla="*/ 27146 w 73628"/>
                <a:gd name="connsiteY4" fmla="*/ 109347 h 181737"/>
                <a:gd name="connsiteX5" fmla="*/ 0 w 73628"/>
                <a:gd name="connsiteY5" fmla="*/ 144875 h 181737"/>
                <a:gd name="connsiteX6" fmla="*/ 36862 w 73628"/>
                <a:gd name="connsiteY6" fmla="*/ 181737 h 181737"/>
                <a:gd name="connsiteX7" fmla="*/ 36862 w 73628"/>
                <a:gd name="connsiteY7" fmla="*/ 181737 h 181737"/>
                <a:gd name="connsiteX8" fmla="*/ 73628 w 73628"/>
                <a:gd name="connsiteY8" fmla="*/ 144875 h 181737"/>
                <a:gd name="connsiteX9" fmla="*/ 54197 w 73628"/>
                <a:gd name="connsiteY9" fmla="*/ 144875 h 181737"/>
                <a:gd name="connsiteX10" fmla="*/ 36671 w 73628"/>
                <a:gd name="connsiteY10" fmla="*/ 162306 h 181737"/>
                <a:gd name="connsiteX11" fmla="*/ 19240 w 73628"/>
                <a:gd name="connsiteY11" fmla="*/ 144875 h 181737"/>
                <a:gd name="connsiteX12" fmla="*/ 36671 w 73628"/>
                <a:gd name="connsiteY12" fmla="*/ 127349 h 181737"/>
                <a:gd name="connsiteX13" fmla="*/ 54197 w 73628"/>
                <a:gd name="connsiteY13" fmla="*/ 144875 h 18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3628" h="181737">
                  <a:moveTo>
                    <a:pt x="73628" y="144875"/>
                  </a:moveTo>
                  <a:cubicBezTo>
                    <a:pt x="73628" y="128302"/>
                    <a:pt x="62293" y="113633"/>
                    <a:pt x="46482" y="109347"/>
                  </a:cubicBezTo>
                  <a:lnTo>
                    <a:pt x="46482" y="0"/>
                  </a:lnTo>
                  <a:lnTo>
                    <a:pt x="27146" y="0"/>
                  </a:lnTo>
                  <a:lnTo>
                    <a:pt x="27146" y="109347"/>
                  </a:lnTo>
                  <a:cubicBezTo>
                    <a:pt x="11335" y="113633"/>
                    <a:pt x="0" y="128302"/>
                    <a:pt x="0" y="144875"/>
                  </a:cubicBezTo>
                  <a:cubicBezTo>
                    <a:pt x="0" y="165164"/>
                    <a:pt x="16478" y="181737"/>
                    <a:pt x="36862" y="181737"/>
                  </a:cubicBezTo>
                  <a:lnTo>
                    <a:pt x="36862" y="181737"/>
                  </a:lnTo>
                  <a:cubicBezTo>
                    <a:pt x="57055" y="181737"/>
                    <a:pt x="73628" y="165164"/>
                    <a:pt x="73628" y="144875"/>
                  </a:cubicBezTo>
                  <a:close/>
                  <a:moveTo>
                    <a:pt x="54197" y="144875"/>
                  </a:moveTo>
                  <a:cubicBezTo>
                    <a:pt x="54197" y="154496"/>
                    <a:pt x="46387" y="162306"/>
                    <a:pt x="36671" y="162306"/>
                  </a:cubicBezTo>
                  <a:cubicBezTo>
                    <a:pt x="27051" y="162306"/>
                    <a:pt x="19240" y="154496"/>
                    <a:pt x="19240" y="144875"/>
                  </a:cubicBezTo>
                  <a:cubicBezTo>
                    <a:pt x="19240" y="135255"/>
                    <a:pt x="27051" y="127349"/>
                    <a:pt x="36671" y="127349"/>
                  </a:cubicBezTo>
                  <a:cubicBezTo>
                    <a:pt x="46387" y="127445"/>
                    <a:pt x="54197" y="135255"/>
                    <a:pt x="54197" y="144875"/>
                  </a:cubicBezTo>
                  <a:close/>
                </a:path>
              </a:pathLst>
            </a:custGeom>
            <a:solidFill>
              <a:srgbClr val="1D5CA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Полилиния: фигура 383">
              <a:extLst>
                <a:ext uri="{FF2B5EF4-FFF2-40B4-BE49-F238E27FC236}">
                  <a16:creationId xmlns:a16="http://schemas.microsoft.com/office/drawing/2014/main" id="{F23069A9-555E-4663-A566-CCFAEDE2C9ED}"/>
                </a:ext>
              </a:extLst>
            </p:cNvPr>
            <p:cNvSpPr/>
            <p:nvPr/>
          </p:nvSpPr>
          <p:spPr>
            <a:xfrm>
              <a:off x="2731102" y="1233934"/>
              <a:ext cx="73723" cy="236410"/>
            </a:xfrm>
            <a:custGeom>
              <a:avLst/>
              <a:gdLst>
                <a:gd name="connsiteX0" fmla="*/ 46482 w 73723"/>
                <a:gd name="connsiteY0" fmla="*/ 164021 h 236410"/>
                <a:gd name="connsiteX1" fmla="*/ 46482 w 73723"/>
                <a:gd name="connsiteY1" fmla="*/ 62579 h 236410"/>
                <a:gd name="connsiteX2" fmla="*/ 43815 w 73723"/>
                <a:gd name="connsiteY2" fmla="*/ 55912 h 236410"/>
                <a:gd name="connsiteX3" fmla="*/ 26289 w 73723"/>
                <a:gd name="connsiteY3" fmla="*/ 37243 h 236410"/>
                <a:gd name="connsiteX4" fmla="*/ 26289 w 73723"/>
                <a:gd name="connsiteY4" fmla="*/ 0 h 236410"/>
                <a:gd name="connsiteX5" fmla="*/ 6953 w 73723"/>
                <a:gd name="connsiteY5" fmla="*/ 0 h 236410"/>
                <a:gd name="connsiteX6" fmla="*/ 6953 w 73723"/>
                <a:gd name="connsiteY6" fmla="*/ 41053 h 236410"/>
                <a:gd name="connsiteX7" fmla="*/ 9620 w 73723"/>
                <a:gd name="connsiteY7" fmla="*/ 47720 h 236410"/>
                <a:gd name="connsiteX8" fmla="*/ 27146 w 73723"/>
                <a:gd name="connsiteY8" fmla="*/ 66389 h 236410"/>
                <a:gd name="connsiteX9" fmla="*/ 27146 w 73723"/>
                <a:gd name="connsiteY9" fmla="*/ 164021 h 236410"/>
                <a:gd name="connsiteX10" fmla="*/ 0 w 73723"/>
                <a:gd name="connsiteY10" fmla="*/ 199549 h 236410"/>
                <a:gd name="connsiteX11" fmla="*/ 36862 w 73723"/>
                <a:gd name="connsiteY11" fmla="*/ 236411 h 236410"/>
                <a:gd name="connsiteX12" fmla="*/ 62960 w 73723"/>
                <a:gd name="connsiteY12" fmla="*/ 225647 h 236410"/>
                <a:gd name="connsiteX13" fmla="*/ 73724 w 73723"/>
                <a:gd name="connsiteY13" fmla="*/ 199549 h 236410"/>
                <a:gd name="connsiteX14" fmla="*/ 46482 w 73723"/>
                <a:gd name="connsiteY14" fmla="*/ 164021 h 236410"/>
                <a:gd name="connsiteX15" fmla="*/ 54197 w 73723"/>
                <a:gd name="connsiteY15" fmla="*/ 199549 h 236410"/>
                <a:gd name="connsiteX16" fmla="*/ 49054 w 73723"/>
                <a:gd name="connsiteY16" fmla="*/ 211931 h 236410"/>
                <a:gd name="connsiteX17" fmla="*/ 36671 w 73723"/>
                <a:gd name="connsiteY17" fmla="*/ 217075 h 236410"/>
                <a:gd name="connsiteX18" fmla="*/ 19241 w 73723"/>
                <a:gd name="connsiteY18" fmla="*/ 199549 h 236410"/>
                <a:gd name="connsiteX19" fmla="*/ 36671 w 73723"/>
                <a:gd name="connsiteY19" fmla="*/ 182118 h 236410"/>
                <a:gd name="connsiteX20" fmla="*/ 54197 w 73723"/>
                <a:gd name="connsiteY20" fmla="*/ 199549 h 236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3723" h="236410">
                  <a:moveTo>
                    <a:pt x="46482" y="164021"/>
                  </a:moveTo>
                  <a:lnTo>
                    <a:pt x="46482" y="62579"/>
                  </a:lnTo>
                  <a:cubicBezTo>
                    <a:pt x="46482" y="60103"/>
                    <a:pt x="45529" y="57817"/>
                    <a:pt x="43815" y="55912"/>
                  </a:cubicBezTo>
                  <a:lnTo>
                    <a:pt x="26289" y="37243"/>
                  </a:lnTo>
                  <a:lnTo>
                    <a:pt x="26289" y="0"/>
                  </a:lnTo>
                  <a:lnTo>
                    <a:pt x="6953" y="0"/>
                  </a:lnTo>
                  <a:lnTo>
                    <a:pt x="6953" y="41053"/>
                  </a:lnTo>
                  <a:cubicBezTo>
                    <a:pt x="6953" y="43529"/>
                    <a:pt x="7906" y="45911"/>
                    <a:pt x="9620" y="47720"/>
                  </a:cubicBezTo>
                  <a:lnTo>
                    <a:pt x="27146" y="66389"/>
                  </a:lnTo>
                  <a:lnTo>
                    <a:pt x="27146" y="164021"/>
                  </a:lnTo>
                  <a:cubicBezTo>
                    <a:pt x="11335" y="168307"/>
                    <a:pt x="0" y="182975"/>
                    <a:pt x="0" y="199549"/>
                  </a:cubicBezTo>
                  <a:cubicBezTo>
                    <a:pt x="0" y="219837"/>
                    <a:pt x="16478" y="236411"/>
                    <a:pt x="36862" y="236411"/>
                  </a:cubicBezTo>
                  <a:cubicBezTo>
                    <a:pt x="46673" y="236411"/>
                    <a:pt x="55912" y="232601"/>
                    <a:pt x="62960" y="225647"/>
                  </a:cubicBezTo>
                  <a:cubicBezTo>
                    <a:pt x="69914" y="218694"/>
                    <a:pt x="73724" y="209455"/>
                    <a:pt x="73724" y="199549"/>
                  </a:cubicBezTo>
                  <a:cubicBezTo>
                    <a:pt x="73628" y="182975"/>
                    <a:pt x="62294" y="168402"/>
                    <a:pt x="46482" y="164021"/>
                  </a:cubicBezTo>
                  <a:close/>
                  <a:moveTo>
                    <a:pt x="54197" y="199549"/>
                  </a:moveTo>
                  <a:cubicBezTo>
                    <a:pt x="54197" y="204216"/>
                    <a:pt x="52388" y="208598"/>
                    <a:pt x="49054" y="211931"/>
                  </a:cubicBezTo>
                  <a:cubicBezTo>
                    <a:pt x="45720" y="215265"/>
                    <a:pt x="41339" y="217075"/>
                    <a:pt x="36671" y="217075"/>
                  </a:cubicBezTo>
                  <a:cubicBezTo>
                    <a:pt x="27051" y="217075"/>
                    <a:pt x="19241" y="209264"/>
                    <a:pt x="19241" y="199549"/>
                  </a:cubicBezTo>
                  <a:cubicBezTo>
                    <a:pt x="19241" y="189929"/>
                    <a:pt x="27051" y="182118"/>
                    <a:pt x="36671" y="182118"/>
                  </a:cubicBezTo>
                  <a:cubicBezTo>
                    <a:pt x="46292" y="182118"/>
                    <a:pt x="54197" y="189929"/>
                    <a:pt x="54197" y="199549"/>
                  </a:cubicBezTo>
                  <a:close/>
                </a:path>
              </a:pathLst>
            </a:custGeom>
            <a:solidFill>
              <a:srgbClr val="1D5CA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Полилиния: фигура 384">
              <a:extLst>
                <a:ext uri="{FF2B5EF4-FFF2-40B4-BE49-F238E27FC236}">
                  <a16:creationId xmlns:a16="http://schemas.microsoft.com/office/drawing/2014/main" id="{9252F6CD-3490-4ECE-B227-0F40725E91F1}"/>
                </a:ext>
              </a:extLst>
            </p:cNvPr>
            <p:cNvSpPr/>
            <p:nvPr/>
          </p:nvSpPr>
          <p:spPr>
            <a:xfrm>
              <a:off x="2779775" y="1179451"/>
              <a:ext cx="87153" cy="205168"/>
            </a:xfrm>
            <a:custGeom>
              <a:avLst/>
              <a:gdLst>
                <a:gd name="connsiteX0" fmla="*/ 59912 w 87153"/>
                <a:gd name="connsiteY0" fmla="*/ 132778 h 205168"/>
                <a:gd name="connsiteX1" fmla="*/ 59912 w 87153"/>
                <a:gd name="connsiteY1" fmla="*/ 70961 h 205168"/>
                <a:gd name="connsiteX2" fmla="*/ 57245 w 87153"/>
                <a:gd name="connsiteY2" fmla="*/ 64294 h 205168"/>
                <a:gd name="connsiteX3" fmla="*/ 19336 w 87153"/>
                <a:gd name="connsiteY3" fmla="*/ 24860 h 205168"/>
                <a:gd name="connsiteX4" fmla="*/ 19336 w 87153"/>
                <a:gd name="connsiteY4" fmla="*/ 0 h 205168"/>
                <a:gd name="connsiteX5" fmla="*/ 0 w 87153"/>
                <a:gd name="connsiteY5" fmla="*/ 0 h 205168"/>
                <a:gd name="connsiteX6" fmla="*/ 0 w 87153"/>
                <a:gd name="connsiteY6" fmla="*/ 28766 h 205168"/>
                <a:gd name="connsiteX7" fmla="*/ 2667 w 87153"/>
                <a:gd name="connsiteY7" fmla="*/ 35433 h 205168"/>
                <a:gd name="connsiteX8" fmla="*/ 40577 w 87153"/>
                <a:gd name="connsiteY8" fmla="*/ 74867 h 205168"/>
                <a:gd name="connsiteX9" fmla="*/ 40577 w 87153"/>
                <a:gd name="connsiteY9" fmla="*/ 132778 h 205168"/>
                <a:gd name="connsiteX10" fmla="*/ 13430 w 87153"/>
                <a:gd name="connsiteY10" fmla="*/ 168307 h 205168"/>
                <a:gd name="connsiteX11" fmla="*/ 50292 w 87153"/>
                <a:gd name="connsiteY11" fmla="*/ 205169 h 205168"/>
                <a:gd name="connsiteX12" fmla="*/ 87154 w 87153"/>
                <a:gd name="connsiteY12" fmla="*/ 168307 h 205168"/>
                <a:gd name="connsiteX13" fmla="*/ 59912 w 87153"/>
                <a:gd name="connsiteY13" fmla="*/ 132778 h 205168"/>
                <a:gd name="connsiteX14" fmla="*/ 50197 w 87153"/>
                <a:gd name="connsiteY14" fmla="*/ 185738 h 205168"/>
                <a:gd name="connsiteX15" fmla="*/ 32766 w 87153"/>
                <a:gd name="connsiteY15" fmla="*/ 168307 h 205168"/>
                <a:gd name="connsiteX16" fmla="*/ 50197 w 87153"/>
                <a:gd name="connsiteY16" fmla="*/ 150781 h 205168"/>
                <a:gd name="connsiteX17" fmla="*/ 67628 w 87153"/>
                <a:gd name="connsiteY17" fmla="*/ 168212 h 205168"/>
                <a:gd name="connsiteX18" fmla="*/ 50197 w 87153"/>
                <a:gd name="connsiteY18" fmla="*/ 185738 h 205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7153" h="205168">
                  <a:moveTo>
                    <a:pt x="59912" y="132778"/>
                  </a:moveTo>
                  <a:lnTo>
                    <a:pt x="59912" y="70961"/>
                  </a:lnTo>
                  <a:cubicBezTo>
                    <a:pt x="59912" y="68485"/>
                    <a:pt x="58960" y="66104"/>
                    <a:pt x="57245" y="64294"/>
                  </a:cubicBezTo>
                  <a:lnTo>
                    <a:pt x="19336" y="24860"/>
                  </a:lnTo>
                  <a:lnTo>
                    <a:pt x="19336" y="0"/>
                  </a:lnTo>
                  <a:lnTo>
                    <a:pt x="0" y="0"/>
                  </a:lnTo>
                  <a:lnTo>
                    <a:pt x="0" y="28766"/>
                  </a:lnTo>
                  <a:cubicBezTo>
                    <a:pt x="0" y="31242"/>
                    <a:pt x="953" y="33623"/>
                    <a:pt x="2667" y="35433"/>
                  </a:cubicBezTo>
                  <a:lnTo>
                    <a:pt x="40577" y="74867"/>
                  </a:lnTo>
                  <a:lnTo>
                    <a:pt x="40577" y="132778"/>
                  </a:lnTo>
                  <a:cubicBezTo>
                    <a:pt x="24765" y="137160"/>
                    <a:pt x="13430" y="151733"/>
                    <a:pt x="13430" y="168307"/>
                  </a:cubicBezTo>
                  <a:cubicBezTo>
                    <a:pt x="13430" y="188595"/>
                    <a:pt x="30004" y="205169"/>
                    <a:pt x="50292" y="205169"/>
                  </a:cubicBezTo>
                  <a:cubicBezTo>
                    <a:pt x="70580" y="205169"/>
                    <a:pt x="87154" y="188595"/>
                    <a:pt x="87154" y="168307"/>
                  </a:cubicBezTo>
                  <a:cubicBezTo>
                    <a:pt x="87058" y="151733"/>
                    <a:pt x="75724" y="137065"/>
                    <a:pt x="59912" y="132778"/>
                  </a:cubicBezTo>
                  <a:close/>
                  <a:moveTo>
                    <a:pt x="50197" y="185738"/>
                  </a:moveTo>
                  <a:cubicBezTo>
                    <a:pt x="40577" y="185738"/>
                    <a:pt x="32766" y="177927"/>
                    <a:pt x="32766" y="168307"/>
                  </a:cubicBezTo>
                  <a:cubicBezTo>
                    <a:pt x="32766" y="158687"/>
                    <a:pt x="40577" y="150781"/>
                    <a:pt x="50197" y="150781"/>
                  </a:cubicBezTo>
                  <a:cubicBezTo>
                    <a:pt x="59817" y="150781"/>
                    <a:pt x="67628" y="158591"/>
                    <a:pt x="67628" y="168212"/>
                  </a:cubicBezTo>
                  <a:cubicBezTo>
                    <a:pt x="67723" y="177927"/>
                    <a:pt x="59817" y="185738"/>
                    <a:pt x="50197" y="185738"/>
                  </a:cubicBezTo>
                  <a:close/>
                </a:path>
              </a:pathLst>
            </a:custGeom>
            <a:solidFill>
              <a:srgbClr val="1D5CA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Полилиния: фигура 385">
              <a:extLst>
                <a:ext uri="{FF2B5EF4-FFF2-40B4-BE49-F238E27FC236}">
                  <a16:creationId xmlns:a16="http://schemas.microsoft.com/office/drawing/2014/main" id="{431F22FE-A9B2-4F88-95C1-903E6ED71CEE}"/>
                </a:ext>
              </a:extLst>
            </p:cNvPr>
            <p:cNvSpPr/>
            <p:nvPr/>
          </p:nvSpPr>
          <p:spPr>
            <a:xfrm>
              <a:off x="2654140" y="1195263"/>
              <a:ext cx="19335" cy="25431"/>
            </a:xfrm>
            <a:custGeom>
              <a:avLst/>
              <a:gdLst>
                <a:gd name="connsiteX0" fmla="*/ 0 w 19335"/>
                <a:gd name="connsiteY0" fmla="*/ 0 h 25431"/>
                <a:gd name="connsiteX1" fmla="*/ 19336 w 19335"/>
                <a:gd name="connsiteY1" fmla="*/ 0 h 25431"/>
                <a:gd name="connsiteX2" fmla="*/ 19336 w 19335"/>
                <a:gd name="connsiteY2" fmla="*/ 25432 h 25431"/>
                <a:gd name="connsiteX3" fmla="*/ 0 w 19335"/>
                <a:gd name="connsiteY3" fmla="*/ 25432 h 25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335" h="25431">
                  <a:moveTo>
                    <a:pt x="0" y="0"/>
                  </a:moveTo>
                  <a:lnTo>
                    <a:pt x="19336" y="0"/>
                  </a:lnTo>
                  <a:lnTo>
                    <a:pt x="19336" y="25432"/>
                  </a:lnTo>
                  <a:lnTo>
                    <a:pt x="0" y="25432"/>
                  </a:lnTo>
                  <a:close/>
                </a:path>
              </a:pathLst>
            </a:custGeom>
            <a:solidFill>
              <a:srgbClr val="1D5CA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Полилиния: фигура 386">
              <a:extLst>
                <a:ext uri="{FF2B5EF4-FFF2-40B4-BE49-F238E27FC236}">
                  <a16:creationId xmlns:a16="http://schemas.microsoft.com/office/drawing/2014/main" id="{23B435E2-7394-4CD9-BF44-C65748EC3AA7}"/>
                </a:ext>
              </a:extLst>
            </p:cNvPr>
            <p:cNvSpPr/>
            <p:nvPr/>
          </p:nvSpPr>
          <p:spPr>
            <a:xfrm>
              <a:off x="2616343" y="996476"/>
              <a:ext cx="178793" cy="225171"/>
            </a:xfrm>
            <a:custGeom>
              <a:avLst/>
              <a:gdLst>
                <a:gd name="connsiteX0" fmla="*/ 9699 w 178793"/>
                <a:gd name="connsiteY0" fmla="*/ 110871 h 225171"/>
                <a:gd name="connsiteX1" fmla="*/ 37798 w 178793"/>
                <a:gd name="connsiteY1" fmla="*/ 110871 h 225171"/>
                <a:gd name="connsiteX2" fmla="*/ 37798 w 178793"/>
                <a:gd name="connsiteY2" fmla="*/ 184690 h 225171"/>
                <a:gd name="connsiteX3" fmla="*/ 57133 w 178793"/>
                <a:gd name="connsiteY3" fmla="*/ 184690 h 225171"/>
                <a:gd name="connsiteX4" fmla="*/ 57133 w 178793"/>
                <a:gd name="connsiteY4" fmla="*/ 101156 h 225171"/>
                <a:gd name="connsiteX5" fmla="*/ 54276 w 178793"/>
                <a:gd name="connsiteY5" fmla="*/ 94298 h 225171"/>
                <a:gd name="connsiteX6" fmla="*/ 47418 w 178793"/>
                <a:gd name="connsiteY6" fmla="*/ 91440 h 225171"/>
                <a:gd name="connsiteX7" fmla="*/ 30940 w 178793"/>
                <a:gd name="connsiteY7" fmla="*/ 91440 h 225171"/>
                <a:gd name="connsiteX8" fmla="*/ 89423 w 178793"/>
                <a:gd name="connsiteY8" fmla="*/ 24289 h 225171"/>
                <a:gd name="connsiteX9" fmla="*/ 147907 w 178793"/>
                <a:gd name="connsiteY9" fmla="*/ 91440 h 225171"/>
                <a:gd name="connsiteX10" fmla="*/ 131428 w 178793"/>
                <a:gd name="connsiteY10" fmla="*/ 91440 h 225171"/>
                <a:gd name="connsiteX11" fmla="*/ 121713 w 178793"/>
                <a:gd name="connsiteY11" fmla="*/ 101156 h 225171"/>
                <a:gd name="connsiteX12" fmla="*/ 121713 w 178793"/>
                <a:gd name="connsiteY12" fmla="*/ 225171 h 225171"/>
                <a:gd name="connsiteX13" fmla="*/ 141049 w 178793"/>
                <a:gd name="connsiteY13" fmla="*/ 225171 h 225171"/>
                <a:gd name="connsiteX14" fmla="*/ 141049 w 178793"/>
                <a:gd name="connsiteY14" fmla="*/ 110871 h 225171"/>
                <a:gd name="connsiteX15" fmla="*/ 169147 w 178793"/>
                <a:gd name="connsiteY15" fmla="*/ 110871 h 225171"/>
                <a:gd name="connsiteX16" fmla="*/ 177910 w 178793"/>
                <a:gd name="connsiteY16" fmla="*/ 105156 h 225171"/>
                <a:gd name="connsiteX17" fmla="*/ 176386 w 178793"/>
                <a:gd name="connsiteY17" fmla="*/ 94774 h 225171"/>
                <a:gd name="connsiteX18" fmla="*/ 96662 w 178793"/>
                <a:gd name="connsiteY18" fmla="*/ 3238 h 225171"/>
                <a:gd name="connsiteX19" fmla="*/ 89423 w 178793"/>
                <a:gd name="connsiteY19" fmla="*/ 0 h 225171"/>
                <a:gd name="connsiteX20" fmla="*/ 89423 w 178793"/>
                <a:gd name="connsiteY20" fmla="*/ 0 h 225171"/>
                <a:gd name="connsiteX21" fmla="*/ 82089 w 178793"/>
                <a:gd name="connsiteY21" fmla="*/ 3238 h 225171"/>
                <a:gd name="connsiteX22" fmla="*/ 2365 w 178793"/>
                <a:gd name="connsiteY22" fmla="*/ 94774 h 225171"/>
                <a:gd name="connsiteX23" fmla="*/ 841 w 178793"/>
                <a:gd name="connsiteY23" fmla="*/ 105156 h 225171"/>
                <a:gd name="connsiteX24" fmla="*/ 9699 w 178793"/>
                <a:gd name="connsiteY24" fmla="*/ 110871 h 225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78793" h="225171">
                  <a:moveTo>
                    <a:pt x="9699" y="110871"/>
                  </a:moveTo>
                  <a:lnTo>
                    <a:pt x="37798" y="110871"/>
                  </a:lnTo>
                  <a:lnTo>
                    <a:pt x="37798" y="184690"/>
                  </a:lnTo>
                  <a:lnTo>
                    <a:pt x="57133" y="184690"/>
                  </a:lnTo>
                  <a:lnTo>
                    <a:pt x="57133" y="101156"/>
                  </a:lnTo>
                  <a:cubicBezTo>
                    <a:pt x="57133" y="98584"/>
                    <a:pt x="56086" y="96107"/>
                    <a:pt x="54276" y="94298"/>
                  </a:cubicBezTo>
                  <a:cubicBezTo>
                    <a:pt x="52466" y="92488"/>
                    <a:pt x="49990" y="91440"/>
                    <a:pt x="47418" y="91440"/>
                  </a:cubicBezTo>
                  <a:lnTo>
                    <a:pt x="30940" y="91440"/>
                  </a:lnTo>
                  <a:lnTo>
                    <a:pt x="89423" y="24289"/>
                  </a:lnTo>
                  <a:lnTo>
                    <a:pt x="147907" y="91440"/>
                  </a:lnTo>
                  <a:lnTo>
                    <a:pt x="131428" y="91440"/>
                  </a:lnTo>
                  <a:cubicBezTo>
                    <a:pt x="126094" y="91440"/>
                    <a:pt x="121713" y="95822"/>
                    <a:pt x="121713" y="101156"/>
                  </a:cubicBezTo>
                  <a:lnTo>
                    <a:pt x="121713" y="225171"/>
                  </a:lnTo>
                  <a:lnTo>
                    <a:pt x="141049" y="225171"/>
                  </a:lnTo>
                  <a:lnTo>
                    <a:pt x="141049" y="110871"/>
                  </a:lnTo>
                  <a:lnTo>
                    <a:pt x="169147" y="110871"/>
                  </a:lnTo>
                  <a:cubicBezTo>
                    <a:pt x="172957" y="110871"/>
                    <a:pt x="176386" y="108680"/>
                    <a:pt x="177910" y="105156"/>
                  </a:cubicBezTo>
                  <a:cubicBezTo>
                    <a:pt x="179530" y="101727"/>
                    <a:pt x="178863" y="97631"/>
                    <a:pt x="176386" y="94774"/>
                  </a:cubicBezTo>
                  <a:lnTo>
                    <a:pt x="96662" y="3238"/>
                  </a:lnTo>
                  <a:cubicBezTo>
                    <a:pt x="94852" y="1238"/>
                    <a:pt x="92281" y="0"/>
                    <a:pt x="89423" y="0"/>
                  </a:cubicBezTo>
                  <a:cubicBezTo>
                    <a:pt x="89423" y="0"/>
                    <a:pt x="89423" y="0"/>
                    <a:pt x="89423" y="0"/>
                  </a:cubicBezTo>
                  <a:cubicBezTo>
                    <a:pt x="86566" y="0"/>
                    <a:pt x="83899" y="1143"/>
                    <a:pt x="82089" y="3238"/>
                  </a:cubicBezTo>
                  <a:lnTo>
                    <a:pt x="2365" y="94774"/>
                  </a:lnTo>
                  <a:cubicBezTo>
                    <a:pt x="-112" y="97631"/>
                    <a:pt x="-683" y="101727"/>
                    <a:pt x="841" y="105156"/>
                  </a:cubicBezTo>
                  <a:cubicBezTo>
                    <a:pt x="2460" y="108585"/>
                    <a:pt x="5889" y="110871"/>
                    <a:pt x="9699" y="110871"/>
                  </a:cubicBezTo>
                  <a:close/>
                </a:path>
              </a:pathLst>
            </a:custGeom>
            <a:solidFill>
              <a:srgbClr val="1D5CA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Полилиния: фигура 387">
              <a:extLst>
                <a:ext uri="{FF2B5EF4-FFF2-40B4-BE49-F238E27FC236}">
                  <a16:creationId xmlns:a16="http://schemas.microsoft.com/office/drawing/2014/main" id="{2003C632-7A41-4B6F-BE94-AB4884C09273}"/>
                </a:ext>
              </a:extLst>
            </p:cNvPr>
            <p:cNvSpPr/>
            <p:nvPr/>
          </p:nvSpPr>
          <p:spPr>
            <a:xfrm>
              <a:off x="2696050" y="1158687"/>
              <a:ext cx="19335" cy="22764"/>
            </a:xfrm>
            <a:custGeom>
              <a:avLst/>
              <a:gdLst>
                <a:gd name="connsiteX0" fmla="*/ 0 w 19335"/>
                <a:gd name="connsiteY0" fmla="*/ 0 h 22764"/>
                <a:gd name="connsiteX1" fmla="*/ 19336 w 19335"/>
                <a:gd name="connsiteY1" fmla="*/ 0 h 22764"/>
                <a:gd name="connsiteX2" fmla="*/ 19336 w 19335"/>
                <a:gd name="connsiteY2" fmla="*/ 22765 h 22764"/>
                <a:gd name="connsiteX3" fmla="*/ 0 w 19335"/>
                <a:gd name="connsiteY3" fmla="*/ 22765 h 22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335" h="22764">
                  <a:moveTo>
                    <a:pt x="0" y="0"/>
                  </a:moveTo>
                  <a:lnTo>
                    <a:pt x="19336" y="0"/>
                  </a:lnTo>
                  <a:lnTo>
                    <a:pt x="19336" y="22765"/>
                  </a:lnTo>
                  <a:lnTo>
                    <a:pt x="0" y="22765"/>
                  </a:lnTo>
                  <a:close/>
                </a:path>
              </a:pathLst>
            </a:custGeom>
            <a:solidFill>
              <a:srgbClr val="1D5CA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Полилиния: фигура 388">
              <a:extLst>
                <a:ext uri="{FF2B5EF4-FFF2-40B4-BE49-F238E27FC236}">
                  <a16:creationId xmlns:a16="http://schemas.microsoft.com/office/drawing/2014/main" id="{12031E64-DA38-4C38-8633-193647EC9768}"/>
                </a:ext>
              </a:extLst>
            </p:cNvPr>
            <p:cNvSpPr/>
            <p:nvPr/>
          </p:nvSpPr>
          <p:spPr>
            <a:xfrm>
              <a:off x="2612421" y="1144590"/>
              <a:ext cx="19335" cy="22764"/>
            </a:xfrm>
            <a:custGeom>
              <a:avLst/>
              <a:gdLst>
                <a:gd name="connsiteX0" fmla="*/ 0 w 19335"/>
                <a:gd name="connsiteY0" fmla="*/ 0 h 22764"/>
                <a:gd name="connsiteX1" fmla="*/ 19336 w 19335"/>
                <a:gd name="connsiteY1" fmla="*/ 0 h 22764"/>
                <a:gd name="connsiteX2" fmla="*/ 19336 w 19335"/>
                <a:gd name="connsiteY2" fmla="*/ 22765 h 22764"/>
                <a:gd name="connsiteX3" fmla="*/ 0 w 19335"/>
                <a:gd name="connsiteY3" fmla="*/ 22765 h 22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335" h="22764">
                  <a:moveTo>
                    <a:pt x="0" y="0"/>
                  </a:moveTo>
                  <a:lnTo>
                    <a:pt x="19336" y="0"/>
                  </a:lnTo>
                  <a:lnTo>
                    <a:pt x="19336" y="22765"/>
                  </a:lnTo>
                  <a:lnTo>
                    <a:pt x="0" y="22765"/>
                  </a:lnTo>
                  <a:close/>
                </a:path>
              </a:pathLst>
            </a:custGeom>
            <a:solidFill>
              <a:srgbClr val="1D5CA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Полилиния: фигура 389">
              <a:extLst>
                <a:ext uri="{FF2B5EF4-FFF2-40B4-BE49-F238E27FC236}">
                  <a16:creationId xmlns:a16="http://schemas.microsoft.com/office/drawing/2014/main" id="{CEC0EF0F-696A-424E-B41E-10EA45A6A2D5}"/>
                </a:ext>
              </a:extLst>
            </p:cNvPr>
            <p:cNvSpPr/>
            <p:nvPr/>
          </p:nvSpPr>
          <p:spPr>
            <a:xfrm>
              <a:off x="2696050" y="1123349"/>
              <a:ext cx="19335" cy="22764"/>
            </a:xfrm>
            <a:custGeom>
              <a:avLst/>
              <a:gdLst>
                <a:gd name="connsiteX0" fmla="*/ 0 w 19335"/>
                <a:gd name="connsiteY0" fmla="*/ 0 h 22764"/>
                <a:gd name="connsiteX1" fmla="*/ 19336 w 19335"/>
                <a:gd name="connsiteY1" fmla="*/ 0 h 22764"/>
                <a:gd name="connsiteX2" fmla="*/ 19336 w 19335"/>
                <a:gd name="connsiteY2" fmla="*/ 22765 h 22764"/>
                <a:gd name="connsiteX3" fmla="*/ 0 w 19335"/>
                <a:gd name="connsiteY3" fmla="*/ 22765 h 22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335" h="22764">
                  <a:moveTo>
                    <a:pt x="0" y="0"/>
                  </a:moveTo>
                  <a:lnTo>
                    <a:pt x="19336" y="0"/>
                  </a:lnTo>
                  <a:lnTo>
                    <a:pt x="19336" y="22765"/>
                  </a:lnTo>
                  <a:lnTo>
                    <a:pt x="0" y="22765"/>
                  </a:lnTo>
                  <a:close/>
                </a:path>
              </a:pathLst>
            </a:custGeom>
            <a:solidFill>
              <a:srgbClr val="1D5CA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Полилиния: фигура 390">
              <a:extLst>
                <a:ext uri="{FF2B5EF4-FFF2-40B4-BE49-F238E27FC236}">
                  <a16:creationId xmlns:a16="http://schemas.microsoft.com/office/drawing/2014/main" id="{BB6A5DF4-0BBE-412E-99AD-0E5919867E0C}"/>
                </a:ext>
              </a:extLst>
            </p:cNvPr>
            <p:cNvSpPr/>
            <p:nvPr/>
          </p:nvSpPr>
          <p:spPr>
            <a:xfrm>
              <a:off x="2779680" y="1144590"/>
              <a:ext cx="19335" cy="22764"/>
            </a:xfrm>
            <a:custGeom>
              <a:avLst/>
              <a:gdLst>
                <a:gd name="connsiteX0" fmla="*/ 0 w 19335"/>
                <a:gd name="connsiteY0" fmla="*/ 0 h 22764"/>
                <a:gd name="connsiteX1" fmla="*/ 19336 w 19335"/>
                <a:gd name="connsiteY1" fmla="*/ 0 h 22764"/>
                <a:gd name="connsiteX2" fmla="*/ 19336 w 19335"/>
                <a:gd name="connsiteY2" fmla="*/ 22765 h 22764"/>
                <a:gd name="connsiteX3" fmla="*/ 0 w 19335"/>
                <a:gd name="connsiteY3" fmla="*/ 22765 h 22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335" h="22764">
                  <a:moveTo>
                    <a:pt x="0" y="0"/>
                  </a:moveTo>
                  <a:lnTo>
                    <a:pt x="19336" y="0"/>
                  </a:lnTo>
                  <a:lnTo>
                    <a:pt x="19336" y="22765"/>
                  </a:lnTo>
                  <a:lnTo>
                    <a:pt x="0" y="22765"/>
                  </a:lnTo>
                  <a:close/>
                </a:path>
              </a:pathLst>
            </a:custGeom>
            <a:solidFill>
              <a:srgbClr val="1D5CA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7" name="Rectangle 1"/>
          <p:cNvSpPr>
            <a:spLocks noChangeArrowheads="1"/>
          </p:cNvSpPr>
          <p:nvPr/>
        </p:nvSpPr>
        <p:spPr bwMode="auto">
          <a:xfrm>
            <a:off x="5728118" y="3916266"/>
            <a:ext cx="3611143" cy="60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539750" eaLnBrk="0" fontAlgn="base" hangingPunct="0">
              <a:spcBef>
                <a:spcPct val="0"/>
              </a:spcBef>
              <a:spcAft>
                <a:spcPct val="0"/>
              </a:spcAft>
              <a:tabLst>
                <a:tab pos="539750" algn="l"/>
                <a:tab pos="977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539750" algn="l"/>
                <a:tab pos="977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539750" algn="l"/>
                <a:tab pos="977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539750" algn="l"/>
                <a:tab pos="977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539750" algn="l"/>
                <a:tab pos="977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539750" algn="l"/>
                <a:tab pos="977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539750" algn="l"/>
                <a:tab pos="977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539750" algn="l"/>
                <a:tab pos="977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539750" algn="l"/>
                <a:tab pos="977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171450" indent="-171450" algn="just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ru-RU" altLang="ru-RU" sz="1100" dirty="0">
                <a:solidFill>
                  <a:schemeClr val="accent5">
                    <a:lumMod val="75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автоматизация </a:t>
            </a:r>
            <a:r>
              <a:rPr lang="ru-RU" altLang="ru-RU" sz="1100" dirty="0" smtClean="0">
                <a:solidFill>
                  <a:schemeClr val="accent5">
                    <a:lumMod val="75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функций оценки </a:t>
            </a:r>
            <a:r>
              <a:rPr lang="ru-RU" altLang="ru-RU" sz="1100" dirty="0">
                <a:solidFill>
                  <a:schemeClr val="accent5">
                    <a:lumMod val="75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технического состояния контролируемого </a:t>
            </a:r>
            <a:r>
              <a:rPr lang="ru-RU" altLang="ru-RU" sz="1100" dirty="0" smtClean="0">
                <a:solidFill>
                  <a:schemeClr val="accent5">
                    <a:lumMod val="75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оборудования, хранения и представления данных</a:t>
            </a:r>
            <a:endParaRPr lang="ru-RU" altLang="ru-RU" sz="1100" dirty="0">
              <a:solidFill>
                <a:schemeClr val="accent5">
                  <a:lumMod val="75000"/>
                </a:schemeClr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78" name="Рисунок 76">
            <a:extLst>
              <a:ext uri="{FF2B5EF4-FFF2-40B4-BE49-F238E27FC236}">
                <a16:creationId xmlns:a16="http://schemas.microsoft.com/office/drawing/2014/main" id="{8E97D7E7-DDBF-453A-A973-E7D2C85885B8}"/>
              </a:ext>
            </a:extLst>
          </p:cNvPr>
          <p:cNvGrpSpPr/>
          <p:nvPr/>
        </p:nvGrpSpPr>
        <p:grpSpPr>
          <a:xfrm>
            <a:off x="4762723" y="3864919"/>
            <a:ext cx="739239" cy="555032"/>
            <a:chOff x="1694782" y="1780002"/>
            <a:chExt cx="473868" cy="397573"/>
          </a:xfrm>
          <a:solidFill>
            <a:srgbClr val="1D5CA0"/>
          </a:solidFill>
        </p:grpSpPr>
        <p:sp>
          <p:nvSpPr>
            <p:cNvPr id="91" name="Полилиния: фигура 141">
              <a:extLst>
                <a:ext uri="{FF2B5EF4-FFF2-40B4-BE49-F238E27FC236}">
                  <a16:creationId xmlns:a16="http://schemas.microsoft.com/office/drawing/2014/main" id="{CF154AC3-914E-48E6-9EFF-4909D11E28AC}"/>
                </a:ext>
              </a:extLst>
            </p:cNvPr>
            <p:cNvSpPr/>
            <p:nvPr/>
          </p:nvSpPr>
          <p:spPr>
            <a:xfrm>
              <a:off x="1694782" y="1780002"/>
              <a:ext cx="473868" cy="397573"/>
            </a:xfrm>
            <a:custGeom>
              <a:avLst/>
              <a:gdLst>
                <a:gd name="connsiteX0" fmla="*/ 439674 w 473868"/>
                <a:gd name="connsiteY0" fmla="*/ 0 h 397573"/>
                <a:gd name="connsiteX1" fmla="*/ 34195 w 473868"/>
                <a:gd name="connsiteY1" fmla="*/ 0 h 397573"/>
                <a:gd name="connsiteX2" fmla="*/ 0 w 473868"/>
                <a:gd name="connsiteY2" fmla="*/ 34195 h 397573"/>
                <a:gd name="connsiteX3" fmla="*/ 0 w 473868"/>
                <a:gd name="connsiteY3" fmla="*/ 286131 h 397573"/>
                <a:gd name="connsiteX4" fmla="*/ 34195 w 473868"/>
                <a:gd name="connsiteY4" fmla="*/ 320326 h 397573"/>
                <a:gd name="connsiteX5" fmla="*/ 178594 w 473868"/>
                <a:gd name="connsiteY5" fmla="*/ 320326 h 397573"/>
                <a:gd name="connsiteX6" fmla="*/ 178594 w 473868"/>
                <a:gd name="connsiteY6" fmla="*/ 349568 h 397573"/>
                <a:gd name="connsiteX7" fmla="*/ 129254 w 473868"/>
                <a:gd name="connsiteY7" fmla="*/ 349568 h 397573"/>
                <a:gd name="connsiteX8" fmla="*/ 119729 w 473868"/>
                <a:gd name="connsiteY8" fmla="*/ 359093 h 397573"/>
                <a:gd name="connsiteX9" fmla="*/ 119729 w 473868"/>
                <a:gd name="connsiteY9" fmla="*/ 388048 h 397573"/>
                <a:gd name="connsiteX10" fmla="*/ 129254 w 473868"/>
                <a:gd name="connsiteY10" fmla="*/ 397573 h 397573"/>
                <a:gd name="connsiteX11" fmla="*/ 344615 w 473868"/>
                <a:gd name="connsiteY11" fmla="*/ 397573 h 397573"/>
                <a:gd name="connsiteX12" fmla="*/ 354140 w 473868"/>
                <a:gd name="connsiteY12" fmla="*/ 388048 h 397573"/>
                <a:gd name="connsiteX13" fmla="*/ 354140 w 473868"/>
                <a:gd name="connsiteY13" fmla="*/ 359093 h 397573"/>
                <a:gd name="connsiteX14" fmla="*/ 344615 w 473868"/>
                <a:gd name="connsiteY14" fmla="*/ 349568 h 397573"/>
                <a:gd name="connsiteX15" fmla="*/ 295275 w 473868"/>
                <a:gd name="connsiteY15" fmla="*/ 349568 h 397573"/>
                <a:gd name="connsiteX16" fmla="*/ 295275 w 473868"/>
                <a:gd name="connsiteY16" fmla="*/ 320326 h 397573"/>
                <a:gd name="connsiteX17" fmla="*/ 439674 w 473868"/>
                <a:gd name="connsiteY17" fmla="*/ 320326 h 397573"/>
                <a:gd name="connsiteX18" fmla="*/ 473869 w 473868"/>
                <a:gd name="connsiteY18" fmla="*/ 286131 h 397573"/>
                <a:gd name="connsiteX19" fmla="*/ 473869 w 473868"/>
                <a:gd name="connsiteY19" fmla="*/ 34195 h 397573"/>
                <a:gd name="connsiteX20" fmla="*/ 439674 w 473868"/>
                <a:gd name="connsiteY20" fmla="*/ 0 h 397573"/>
                <a:gd name="connsiteX21" fmla="*/ 335090 w 473868"/>
                <a:gd name="connsiteY21" fmla="*/ 368618 h 397573"/>
                <a:gd name="connsiteX22" fmla="*/ 335090 w 473868"/>
                <a:gd name="connsiteY22" fmla="*/ 378523 h 397573"/>
                <a:gd name="connsiteX23" fmla="*/ 138779 w 473868"/>
                <a:gd name="connsiteY23" fmla="*/ 378523 h 397573"/>
                <a:gd name="connsiteX24" fmla="*/ 138779 w 473868"/>
                <a:gd name="connsiteY24" fmla="*/ 368618 h 397573"/>
                <a:gd name="connsiteX25" fmla="*/ 188119 w 473868"/>
                <a:gd name="connsiteY25" fmla="*/ 368618 h 397573"/>
                <a:gd name="connsiteX26" fmla="*/ 285845 w 473868"/>
                <a:gd name="connsiteY26" fmla="*/ 368618 h 397573"/>
                <a:gd name="connsiteX27" fmla="*/ 335090 w 473868"/>
                <a:gd name="connsiteY27" fmla="*/ 368618 h 397573"/>
                <a:gd name="connsiteX28" fmla="*/ 197644 w 473868"/>
                <a:gd name="connsiteY28" fmla="*/ 349568 h 397573"/>
                <a:gd name="connsiteX29" fmla="*/ 197644 w 473868"/>
                <a:gd name="connsiteY29" fmla="*/ 320326 h 397573"/>
                <a:gd name="connsiteX30" fmla="*/ 276320 w 473868"/>
                <a:gd name="connsiteY30" fmla="*/ 320326 h 397573"/>
                <a:gd name="connsiteX31" fmla="*/ 276320 w 473868"/>
                <a:gd name="connsiteY31" fmla="*/ 349568 h 397573"/>
                <a:gd name="connsiteX32" fmla="*/ 197644 w 473868"/>
                <a:gd name="connsiteY32" fmla="*/ 349568 h 397573"/>
                <a:gd name="connsiteX33" fmla="*/ 454819 w 473868"/>
                <a:gd name="connsiteY33" fmla="*/ 286131 h 397573"/>
                <a:gd name="connsiteX34" fmla="*/ 439674 w 473868"/>
                <a:gd name="connsiteY34" fmla="*/ 301276 h 397573"/>
                <a:gd name="connsiteX35" fmla="*/ 285750 w 473868"/>
                <a:gd name="connsiteY35" fmla="*/ 301276 h 397573"/>
                <a:gd name="connsiteX36" fmla="*/ 188023 w 473868"/>
                <a:gd name="connsiteY36" fmla="*/ 301276 h 397573"/>
                <a:gd name="connsiteX37" fmla="*/ 34195 w 473868"/>
                <a:gd name="connsiteY37" fmla="*/ 301276 h 397573"/>
                <a:gd name="connsiteX38" fmla="*/ 19050 w 473868"/>
                <a:gd name="connsiteY38" fmla="*/ 286131 h 397573"/>
                <a:gd name="connsiteX39" fmla="*/ 19050 w 473868"/>
                <a:gd name="connsiteY39" fmla="*/ 255365 h 397573"/>
                <a:gd name="connsiteX40" fmla="*/ 454819 w 473868"/>
                <a:gd name="connsiteY40" fmla="*/ 255365 h 397573"/>
                <a:gd name="connsiteX41" fmla="*/ 454819 w 473868"/>
                <a:gd name="connsiteY41" fmla="*/ 286131 h 397573"/>
                <a:gd name="connsiteX42" fmla="*/ 454819 w 473868"/>
                <a:gd name="connsiteY42" fmla="*/ 236315 h 397573"/>
                <a:gd name="connsiteX43" fmla="*/ 19050 w 473868"/>
                <a:gd name="connsiteY43" fmla="*/ 236315 h 397573"/>
                <a:gd name="connsiteX44" fmla="*/ 19050 w 473868"/>
                <a:gd name="connsiteY44" fmla="*/ 34195 h 397573"/>
                <a:gd name="connsiteX45" fmla="*/ 34195 w 473868"/>
                <a:gd name="connsiteY45" fmla="*/ 19050 h 397573"/>
                <a:gd name="connsiteX46" fmla="*/ 439674 w 473868"/>
                <a:gd name="connsiteY46" fmla="*/ 19050 h 397573"/>
                <a:gd name="connsiteX47" fmla="*/ 454819 w 473868"/>
                <a:gd name="connsiteY47" fmla="*/ 34195 h 397573"/>
                <a:gd name="connsiteX48" fmla="*/ 454819 w 473868"/>
                <a:gd name="connsiteY48" fmla="*/ 236315 h 397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473868" h="397573">
                  <a:moveTo>
                    <a:pt x="439674" y="0"/>
                  </a:moveTo>
                  <a:lnTo>
                    <a:pt x="34195" y="0"/>
                  </a:lnTo>
                  <a:cubicBezTo>
                    <a:pt x="15335" y="0"/>
                    <a:pt x="0" y="15335"/>
                    <a:pt x="0" y="34195"/>
                  </a:cubicBezTo>
                  <a:lnTo>
                    <a:pt x="0" y="286131"/>
                  </a:lnTo>
                  <a:cubicBezTo>
                    <a:pt x="0" y="304991"/>
                    <a:pt x="15335" y="320326"/>
                    <a:pt x="34195" y="320326"/>
                  </a:cubicBezTo>
                  <a:lnTo>
                    <a:pt x="178594" y="320326"/>
                  </a:lnTo>
                  <a:lnTo>
                    <a:pt x="178594" y="349568"/>
                  </a:lnTo>
                  <a:lnTo>
                    <a:pt x="129254" y="349568"/>
                  </a:lnTo>
                  <a:cubicBezTo>
                    <a:pt x="124015" y="349568"/>
                    <a:pt x="119729" y="353854"/>
                    <a:pt x="119729" y="359093"/>
                  </a:cubicBezTo>
                  <a:lnTo>
                    <a:pt x="119729" y="388048"/>
                  </a:lnTo>
                  <a:cubicBezTo>
                    <a:pt x="119729" y="393287"/>
                    <a:pt x="124015" y="397573"/>
                    <a:pt x="129254" y="397573"/>
                  </a:cubicBezTo>
                  <a:lnTo>
                    <a:pt x="344615" y="397573"/>
                  </a:lnTo>
                  <a:cubicBezTo>
                    <a:pt x="349853" y="397573"/>
                    <a:pt x="354140" y="393287"/>
                    <a:pt x="354140" y="388048"/>
                  </a:cubicBezTo>
                  <a:lnTo>
                    <a:pt x="354140" y="359093"/>
                  </a:lnTo>
                  <a:cubicBezTo>
                    <a:pt x="354140" y="353854"/>
                    <a:pt x="349853" y="349568"/>
                    <a:pt x="344615" y="349568"/>
                  </a:cubicBezTo>
                  <a:lnTo>
                    <a:pt x="295275" y="349568"/>
                  </a:lnTo>
                  <a:lnTo>
                    <a:pt x="295275" y="320326"/>
                  </a:lnTo>
                  <a:lnTo>
                    <a:pt x="439674" y="320326"/>
                  </a:lnTo>
                  <a:cubicBezTo>
                    <a:pt x="458534" y="320326"/>
                    <a:pt x="473869" y="304991"/>
                    <a:pt x="473869" y="286131"/>
                  </a:cubicBezTo>
                  <a:lnTo>
                    <a:pt x="473869" y="34195"/>
                  </a:lnTo>
                  <a:cubicBezTo>
                    <a:pt x="473869" y="15335"/>
                    <a:pt x="458534" y="0"/>
                    <a:pt x="439674" y="0"/>
                  </a:cubicBezTo>
                  <a:close/>
                  <a:moveTo>
                    <a:pt x="335090" y="368618"/>
                  </a:moveTo>
                  <a:lnTo>
                    <a:pt x="335090" y="378523"/>
                  </a:lnTo>
                  <a:lnTo>
                    <a:pt x="138779" y="378523"/>
                  </a:lnTo>
                  <a:lnTo>
                    <a:pt x="138779" y="368618"/>
                  </a:lnTo>
                  <a:lnTo>
                    <a:pt x="188119" y="368618"/>
                  </a:lnTo>
                  <a:lnTo>
                    <a:pt x="285845" y="368618"/>
                  </a:lnTo>
                  <a:lnTo>
                    <a:pt x="335090" y="368618"/>
                  </a:lnTo>
                  <a:close/>
                  <a:moveTo>
                    <a:pt x="197644" y="349568"/>
                  </a:moveTo>
                  <a:lnTo>
                    <a:pt x="197644" y="320326"/>
                  </a:lnTo>
                  <a:lnTo>
                    <a:pt x="276320" y="320326"/>
                  </a:lnTo>
                  <a:lnTo>
                    <a:pt x="276320" y="349568"/>
                  </a:lnTo>
                  <a:lnTo>
                    <a:pt x="197644" y="349568"/>
                  </a:lnTo>
                  <a:close/>
                  <a:moveTo>
                    <a:pt x="454819" y="286131"/>
                  </a:moveTo>
                  <a:cubicBezTo>
                    <a:pt x="454819" y="294513"/>
                    <a:pt x="448056" y="301276"/>
                    <a:pt x="439674" y="301276"/>
                  </a:cubicBezTo>
                  <a:lnTo>
                    <a:pt x="285750" y="301276"/>
                  </a:lnTo>
                  <a:lnTo>
                    <a:pt x="188023" y="301276"/>
                  </a:lnTo>
                  <a:lnTo>
                    <a:pt x="34195" y="301276"/>
                  </a:lnTo>
                  <a:cubicBezTo>
                    <a:pt x="25813" y="301276"/>
                    <a:pt x="19050" y="294513"/>
                    <a:pt x="19050" y="286131"/>
                  </a:cubicBezTo>
                  <a:lnTo>
                    <a:pt x="19050" y="255365"/>
                  </a:lnTo>
                  <a:lnTo>
                    <a:pt x="454819" y="255365"/>
                  </a:lnTo>
                  <a:lnTo>
                    <a:pt x="454819" y="286131"/>
                  </a:lnTo>
                  <a:close/>
                  <a:moveTo>
                    <a:pt x="454819" y="236315"/>
                  </a:moveTo>
                  <a:lnTo>
                    <a:pt x="19050" y="236315"/>
                  </a:lnTo>
                  <a:lnTo>
                    <a:pt x="19050" y="34195"/>
                  </a:lnTo>
                  <a:cubicBezTo>
                    <a:pt x="19050" y="25813"/>
                    <a:pt x="25813" y="19050"/>
                    <a:pt x="34195" y="19050"/>
                  </a:cubicBezTo>
                  <a:lnTo>
                    <a:pt x="439674" y="19050"/>
                  </a:lnTo>
                  <a:cubicBezTo>
                    <a:pt x="448056" y="19050"/>
                    <a:pt x="454819" y="25813"/>
                    <a:pt x="454819" y="34195"/>
                  </a:cubicBezTo>
                  <a:lnTo>
                    <a:pt x="454819" y="236315"/>
                  </a:lnTo>
                  <a:close/>
                </a:path>
              </a:pathLst>
            </a:custGeom>
            <a:solidFill>
              <a:srgbClr val="1D5CA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Полилиния: фигура 142">
              <a:extLst>
                <a:ext uri="{FF2B5EF4-FFF2-40B4-BE49-F238E27FC236}">
                  <a16:creationId xmlns:a16="http://schemas.microsoft.com/office/drawing/2014/main" id="{4119BA11-4891-4AA6-AAD0-6E3C00DB0F2C}"/>
                </a:ext>
              </a:extLst>
            </p:cNvPr>
            <p:cNvSpPr/>
            <p:nvPr/>
          </p:nvSpPr>
          <p:spPr>
            <a:xfrm>
              <a:off x="1839753" y="1809815"/>
              <a:ext cx="189452" cy="189357"/>
            </a:xfrm>
            <a:custGeom>
              <a:avLst/>
              <a:gdLst>
                <a:gd name="connsiteX0" fmla="*/ 161068 w 189452"/>
                <a:gd name="connsiteY0" fmla="*/ 79439 h 189357"/>
                <a:gd name="connsiteX1" fmla="*/ 160782 w 189452"/>
                <a:gd name="connsiteY1" fmla="*/ 78391 h 189357"/>
                <a:gd name="connsiteX2" fmla="*/ 160211 w 189452"/>
                <a:gd name="connsiteY2" fmla="*/ 76295 h 189357"/>
                <a:gd name="connsiteX3" fmla="*/ 159925 w 189452"/>
                <a:gd name="connsiteY3" fmla="*/ 75152 h 189357"/>
                <a:gd name="connsiteX4" fmla="*/ 159353 w 189452"/>
                <a:gd name="connsiteY4" fmla="*/ 73247 h 189357"/>
                <a:gd name="connsiteX5" fmla="*/ 158877 w 189452"/>
                <a:gd name="connsiteY5" fmla="*/ 71914 h 189357"/>
                <a:gd name="connsiteX6" fmla="*/ 158210 w 189452"/>
                <a:gd name="connsiteY6" fmla="*/ 70199 h 189357"/>
                <a:gd name="connsiteX7" fmla="*/ 157639 w 189452"/>
                <a:gd name="connsiteY7" fmla="*/ 68675 h 189357"/>
                <a:gd name="connsiteX8" fmla="*/ 156972 w 189452"/>
                <a:gd name="connsiteY8" fmla="*/ 67247 h 189357"/>
                <a:gd name="connsiteX9" fmla="*/ 156210 w 189452"/>
                <a:gd name="connsiteY9" fmla="*/ 65627 h 189357"/>
                <a:gd name="connsiteX10" fmla="*/ 155638 w 189452"/>
                <a:gd name="connsiteY10" fmla="*/ 64389 h 189357"/>
                <a:gd name="connsiteX11" fmla="*/ 154686 w 189452"/>
                <a:gd name="connsiteY11" fmla="*/ 62579 h 189357"/>
                <a:gd name="connsiteX12" fmla="*/ 154115 w 189452"/>
                <a:gd name="connsiteY12" fmla="*/ 61532 h 189357"/>
                <a:gd name="connsiteX13" fmla="*/ 153067 w 189452"/>
                <a:gd name="connsiteY13" fmla="*/ 59627 h 189357"/>
                <a:gd name="connsiteX14" fmla="*/ 152495 w 189452"/>
                <a:gd name="connsiteY14" fmla="*/ 58674 h 189357"/>
                <a:gd name="connsiteX15" fmla="*/ 151543 w 189452"/>
                <a:gd name="connsiteY15" fmla="*/ 57150 h 189357"/>
                <a:gd name="connsiteX16" fmla="*/ 171164 w 189452"/>
                <a:gd name="connsiteY16" fmla="*/ 37529 h 189357"/>
                <a:gd name="connsiteX17" fmla="*/ 164782 w 189452"/>
                <a:gd name="connsiteY17" fmla="*/ 31147 h 189357"/>
                <a:gd name="connsiteX18" fmla="*/ 151828 w 189452"/>
                <a:gd name="connsiteY18" fmla="*/ 18193 h 189357"/>
                <a:gd name="connsiteX19" fmla="*/ 132207 w 189452"/>
                <a:gd name="connsiteY19" fmla="*/ 37814 h 189357"/>
                <a:gd name="connsiteX20" fmla="*/ 130683 w 189452"/>
                <a:gd name="connsiteY20" fmla="*/ 36862 h 189357"/>
                <a:gd name="connsiteX21" fmla="*/ 129730 w 189452"/>
                <a:gd name="connsiteY21" fmla="*/ 36290 h 189357"/>
                <a:gd name="connsiteX22" fmla="*/ 127825 w 189452"/>
                <a:gd name="connsiteY22" fmla="*/ 35243 h 189357"/>
                <a:gd name="connsiteX23" fmla="*/ 127063 w 189452"/>
                <a:gd name="connsiteY23" fmla="*/ 34766 h 189357"/>
                <a:gd name="connsiteX24" fmla="*/ 126778 w 189452"/>
                <a:gd name="connsiteY24" fmla="*/ 34576 h 189357"/>
                <a:gd name="connsiteX25" fmla="*/ 124968 w 189452"/>
                <a:gd name="connsiteY25" fmla="*/ 33623 h 189357"/>
                <a:gd name="connsiteX26" fmla="*/ 123730 w 189452"/>
                <a:gd name="connsiteY26" fmla="*/ 33052 h 189357"/>
                <a:gd name="connsiteX27" fmla="*/ 122111 w 189452"/>
                <a:gd name="connsiteY27" fmla="*/ 32290 h 189357"/>
                <a:gd name="connsiteX28" fmla="*/ 120682 w 189452"/>
                <a:gd name="connsiteY28" fmla="*/ 31623 h 189357"/>
                <a:gd name="connsiteX29" fmla="*/ 119253 w 189452"/>
                <a:gd name="connsiteY29" fmla="*/ 31052 h 189357"/>
                <a:gd name="connsiteX30" fmla="*/ 117538 w 189452"/>
                <a:gd name="connsiteY30" fmla="*/ 30385 h 189357"/>
                <a:gd name="connsiteX31" fmla="*/ 116205 w 189452"/>
                <a:gd name="connsiteY31" fmla="*/ 29909 h 189357"/>
                <a:gd name="connsiteX32" fmla="*/ 114300 w 189452"/>
                <a:gd name="connsiteY32" fmla="*/ 29337 h 189357"/>
                <a:gd name="connsiteX33" fmla="*/ 113157 w 189452"/>
                <a:gd name="connsiteY33" fmla="*/ 29051 h 189357"/>
                <a:gd name="connsiteX34" fmla="*/ 111061 w 189452"/>
                <a:gd name="connsiteY34" fmla="*/ 28480 h 189357"/>
                <a:gd name="connsiteX35" fmla="*/ 110014 w 189452"/>
                <a:gd name="connsiteY35" fmla="*/ 28194 h 189357"/>
                <a:gd name="connsiteX36" fmla="*/ 108299 w 189452"/>
                <a:gd name="connsiteY36" fmla="*/ 27813 h 189357"/>
                <a:gd name="connsiteX37" fmla="*/ 108299 w 189452"/>
                <a:gd name="connsiteY37" fmla="*/ 0 h 189357"/>
                <a:gd name="connsiteX38" fmla="*/ 80963 w 189452"/>
                <a:gd name="connsiteY38" fmla="*/ 0 h 189357"/>
                <a:gd name="connsiteX39" fmla="*/ 80963 w 189452"/>
                <a:gd name="connsiteY39" fmla="*/ 27813 h 189357"/>
                <a:gd name="connsiteX40" fmla="*/ 79248 w 189452"/>
                <a:gd name="connsiteY40" fmla="*/ 28194 h 189357"/>
                <a:gd name="connsiteX41" fmla="*/ 78200 w 189452"/>
                <a:gd name="connsiteY41" fmla="*/ 28480 h 189357"/>
                <a:gd name="connsiteX42" fmla="*/ 76105 w 189452"/>
                <a:gd name="connsiteY42" fmla="*/ 29051 h 189357"/>
                <a:gd name="connsiteX43" fmla="*/ 74962 w 189452"/>
                <a:gd name="connsiteY43" fmla="*/ 29337 h 189357"/>
                <a:gd name="connsiteX44" fmla="*/ 73057 w 189452"/>
                <a:gd name="connsiteY44" fmla="*/ 29909 h 189357"/>
                <a:gd name="connsiteX45" fmla="*/ 71723 w 189452"/>
                <a:gd name="connsiteY45" fmla="*/ 30385 h 189357"/>
                <a:gd name="connsiteX46" fmla="*/ 70009 w 189452"/>
                <a:gd name="connsiteY46" fmla="*/ 31052 h 189357"/>
                <a:gd name="connsiteX47" fmla="*/ 68580 w 189452"/>
                <a:gd name="connsiteY47" fmla="*/ 31623 h 189357"/>
                <a:gd name="connsiteX48" fmla="*/ 67151 w 189452"/>
                <a:gd name="connsiteY48" fmla="*/ 32290 h 189357"/>
                <a:gd name="connsiteX49" fmla="*/ 65532 w 189452"/>
                <a:gd name="connsiteY49" fmla="*/ 33052 h 189357"/>
                <a:gd name="connsiteX50" fmla="*/ 64294 w 189452"/>
                <a:gd name="connsiteY50" fmla="*/ 33623 h 189357"/>
                <a:gd name="connsiteX51" fmla="*/ 62484 w 189452"/>
                <a:gd name="connsiteY51" fmla="*/ 34576 h 189357"/>
                <a:gd name="connsiteX52" fmla="*/ 61436 w 189452"/>
                <a:gd name="connsiteY52" fmla="*/ 35147 h 189357"/>
                <a:gd name="connsiteX53" fmla="*/ 59531 w 189452"/>
                <a:gd name="connsiteY53" fmla="*/ 36195 h 189357"/>
                <a:gd name="connsiteX54" fmla="*/ 58579 w 189452"/>
                <a:gd name="connsiteY54" fmla="*/ 36767 h 189357"/>
                <a:gd name="connsiteX55" fmla="*/ 57055 w 189452"/>
                <a:gd name="connsiteY55" fmla="*/ 37719 h 189357"/>
                <a:gd name="connsiteX56" fmla="*/ 37433 w 189452"/>
                <a:gd name="connsiteY56" fmla="*/ 18098 h 189357"/>
                <a:gd name="connsiteX57" fmla="*/ 18098 w 189452"/>
                <a:gd name="connsiteY57" fmla="*/ 37433 h 189357"/>
                <a:gd name="connsiteX58" fmla="*/ 37719 w 189452"/>
                <a:gd name="connsiteY58" fmla="*/ 57055 h 189357"/>
                <a:gd name="connsiteX59" fmla="*/ 36767 w 189452"/>
                <a:gd name="connsiteY59" fmla="*/ 58579 h 189357"/>
                <a:gd name="connsiteX60" fmla="*/ 36195 w 189452"/>
                <a:gd name="connsiteY60" fmla="*/ 59531 h 189357"/>
                <a:gd name="connsiteX61" fmla="*/ 35147 w 189452"/>
                <a:gd name="connsiteY61" fmla="*/ 61436 h 189357"/>
                <a:gd name="connsiteX62" fmla="*/ 34576 w 189452"/>
                <a:gd name="connsiteY62" fmla="*/ 62484 h 189357"/>
                <a:gd name="connsiteX63" fmla="*/ 33623 w 189452"/>
                <a:gd name="connsiteY63" fmla="*/ 64294 h 189357"/>
                <a:gd name="connsiteX64" fmla="*/ 33052 w 189452"/>
                <a:gd name="connsiteY64" fmla="*/ 65532 h 189357"/>
                <a:gd name="connsiteX65" fmla="*/ 32290 w 189452"/>
                <a:gd name="connsiteY65" fmla="*/ 67151 h 189357"/>
                <a:gd name="connsiteX66" fmla="*/ 31623 w 189452"/>
                <a:gd name="connsiteY66" fmla="*/ 68580 h 189357"/>
                <a:gd name="connsiteX67" fmla="*/ 31052 w 189452"/>
                <a:gd name="connsiteY67" fmla="*/ 70104 h 189357"/>
                <a:gd name="connsiteX68" fmla="*/ 30385 w 189452"/>
                <a:gd name="connsiteY68" fmla="*/ 71819 h 189357"/>
                <a:gd name="connsiteX69" fmla="*/ 29908 w 189452"/>
                <a:gd name="connsiteY69" fmla="*/ 73152 h 189357"/>
                <a:gd name="connsiteX70" fmla="*/ 29337 w 189452"/>
                <a:gd name="connsiteY70" fmla="*/ 75057 h 189357"/>
                <a:gd name="connsiteX71" fmla="*/ 29051 w 189452"/>
                <a:gd name="connsiteY71" fmla="*/ 76200 h 189357"/>
                <a:gd name="connsiteX72" fmla="*/ 28480 w 189452"/>
                <a:gd name="connsiteY72" fmla="*/ 78296 h 189357"/>
                <a:gd name="connsiteX73" fmla="*/ 28194 w 189452"/>
                <a:gd name="connsiteY73" fmla="*/ 79343 h 189357"/>
                <a:gd name="connsiteX74" fmla="*/ 27813 w 189452"/>
                <a:gd name="connsiteY74" fmla="*/ 81058 h 189357"/>
                <a:gd name="connsiteX75" fmla="*/ 0 w 189452"/>
                <a:gd name="connsiteY75" fmla="*/ 81058 h 189357"/>
                <a:gd name="connsiteX76" fmla="*/ 0 w 189452"/>
                <a:gd name="connsiteY76" fmla="*/ 108395 h 189357"/>
                <a:gd name="connsiteX77" fmla="*/ 27813 w 189452"/>
                <a:gd name="connsiteY77" fmla="*/ 108395 h 189357"/>
                <a:gd name="connsiteX78" fmla="*/ 28194 w 189452"/>
                <a:gd name="connsiteY78" fmla="*/ 110109 h 189357"/>
                <a:gd name="connsiteX79" fmla="*/ 28480 w 189452"/>
                <a:gd name="connsiteY79" fmla="*/ 111157 h 189357"/>
                <a:gd name="connsiteX80" fmla="*/ 29051 w 189452"/>
                <a:gd name="connsiteY80" fmla="*/ 113252 h 189357"/>
                <a:gd name="connsiteX81" fmla="*/ 29337 w 189452"/>
                <a:gd name="connsiteY81" fmla="*/ 114395 h 189357"/>
                <a:gd name="connsiteX82" fmla="*/ 29908 w 189452"/>
                <a:gd name="connsiteY82" fmla="*/ 116300 h 189357"/>
                <a:gd name="connsiteX83" fmla="*/ 30385 w 189452"/>
                <a:gd name="connsiteY83" fmla="*/ 117634 h 189357"/>
                <a:gd name="connsiteX84" fmla="*/ 31052 w 189452"/>
                <a:gd name="connsiteY84" fmla="*/ 119348 h 189357"/>
                <a:gd name="connsiteX85" fmla="*/ 31623 w 189452"/>
                <a:gd name="connsiteY85" fmla="*/ 120872 h 189357"/>
                <a:gd name="connsiteX86" fmla="*/ 32290 w 189452"/>
                <a:gd name="connsiteY86" fmla="*/ 122301 h 189357"/>
                <a:gd name="connsiteX87" fmla="*/ 32671 w 189452"/>
                <a:gd name="connsiteY87" fmla="*/ 123158 h 189357"/>
                <a:gd name="connsiteX88" fmla="*/ 33052 w 189452"/>
                <a:gd name="connsiteY88" fmla="*/ 123920 h 189357"/>
                <a:gd name="connsiteX89" fmla="*/ 33623 w 189452"/>
                <a:gd name="connsiteY89" fmla="*/ 125159 h 189357"/>
                <a:gd name="connsiteX90" fmla="*/ 34576 w 189452"/>
                <a:gd name="connsiteY90" fmla="*/ 126968 h 189357"/>
                <a:gd name="connsiteX91" fmla="*/ 35147 w 189452"/>
                <a:gd name="connsiteY91" fmla="*/ 128016 h 189357"/>
                <a:gd name="connsiteX92" fmla="*/ 36195 w 189452"/>
                <a:gd name="connsiteY92" fmla="*/ 129826 h 189357"/>
                <a:gd name="connsiteX93" fmla="*/ 36767 w 189452"/>
                <a:gd name="connsiteY93" fmla="*/ 130778 h 189357"/>
                <a:gd name="connsiteX94" fmla="*/ 37719 w 189452"/>
                <a:gd name="connsiteY94" fmla="*/ 132302 h 189357"/>
                <a:gd name="connsiteX95" fmla="*/ 18098 w 189452"/>
                <a:gd name="connsiteY95" fmla="*/ 151924 h 189357"/>
                <a:gd name="connsiteX96" fmla="*/ 37433 w 189452"/>
                <a:gd name="connsiteY96" fmla="*/ 171260 h 189357"/>
                <a:gd name="connsiteX97" fmla="*/ 57055 w 189452"/>
                <a:gd name="connsiteY97" fmla="*/ 151638 h 189357"/>
                <a:gd name="connsiteX98" fmla="*/ 58579 w 189452"/>
                <a:gd name="connsiteY98" fmla="*/ 152591 h 189357"/>
                <a:gd name="connsiteX99" fmla="*/ 59531 w 189452"/>
                <a:gd name="connsiteY99" fmla="*/ 153162 h 189357"/>
                <a:gd name="connsiteX100" fmla="*/ 61436 w 189452"/>
                <a:gd name="connsiteY100" fmla="*/ 154210 h 189357"/>
                <a:gd name="connsiteX101" fmla="*/ 62484 w 189452"/>
                <a:gd name="connsiteY101" fmla="*/ 154781 h 189357"/>
                <a:gd name="connsiteX102" fmla="*/ 64294 w 189452"/>
                <a:gd name="connsiteY102" fmla="*/ 155734 h 189357"/>
                <a:gd name="connsiteX103" fmla="*/ 65532 w 189452"/>
                <a:gd name="connsiteY103" fmla="*/ 156305 h 189357"/>
                <a:gd name="connsiteX104" fmla="*/ 67151 w 189452"/>
                <a:gd name="connsiteY104" fmla="*/ 157067 h 189357"/>
                <a:gd name="connsiteX105" fmla="*/ 68580 w 189452"/>
                <a:gd name="connsiteY105" fmla="*/ 157734 h 189357"/>
                <a:gd name="connsiteX106" fmla="*/ 70104 w 189452"/>
                <a:gd name="connsiteY106" fmla="*/ 158306 h 189357"/>
                <a:gd name="connsiteX107" fmla="*/ 71819 w 189452"/>
                <a:gd name="connsiteY107" fmla="*/ 158972 h 189357"/>
                <a:gd name="connsiteX108" fmla="*/ 73152 w 189452"/>
                <a:gd name="connsiteY108" fmla="*/ 159449 h 189357"/>
                <a:gd name="connsiteX109" fmla="*/ 75057 w 189452"/>
                <a:gd name="connsiteY109" fmla="*/ 160020 h 189357"/>
                <a:gd name="connsiteX110" fmla="*/ 76200 w 189452"/>
                <a:gd name="connsiteY110" fmla="*/ 160306 h 189357"/>
                <a:gd name="connsiteX111" fmla="*/ 78296 w 189452"/>
                <a:gd name="connsiteY111" fmla="*/ 160877 h 189357"/>
                <a:gd name="connsiteX112" fmla="*/ 79438 w 189452"/>
                <a:gd name="connsiteY112" fmla="*/ 161163 h 189357"/>
                <a:gd name="connsiteX113" fmla="*/ 81153 w 189452"/>
                <a:gd name="connsiteY113" fmla="*/ 161544 h 189357"/>
                <a:gd name="connsiteX114" fmla="*/ 81153 w 189452"/>
                <a:gd name="connsiteY114" fmla="*/ 189357 h 189357"/>
                <a:gd name="connsiteX115" fmla="*/ 108490 w 189452"/>
                <a:gd name="connsiteY115" fmla="*/ 189357 h 189357"/>
                <a:gd name="connsiteX116" fmla="*/ 108490 w 189452"/>
                <a:gd name="connsiteY116" fmla="*/ 161544 h 189357"/>
                <a:gd name="connsiteX117" fmla="*/ 110204 w 189452"/>
                <a:gd name="connsiteY117" fmla="*/ 161163 h 189357"/>
                <a:gd name="connsiteX118" fmla="*/ 111252 w 189452"/>
                <a:gd name="connsiteY118" fmla="*/ 160877 h 189357"/>
                <a:gd name="connsiteX119" fmla="*/ 113348 w 189452"/>
                <a:gd name="connsiteY119" fmla="*/ 160306 h 189357"/>
                <a:gd name="connsiteX120" fmla="*/ 114490 w 189452"/>
                <a:gd name="connsiteY120" fmla="*/ 160020 h 189357"/>
                <a:gd name="connsiteX121" fmla="*/ 116396 w 189452"/>
                <a:gd name="connsiteY121" fmla="*/ 159449 h 189357"/>
                <a:gd name="connsiteX122" fmla="*/ 117729 w 189452"/>
                <a:gd name="connsiteY122" fmla="*/ 158972 h 189357"/>
                <a:gd name="connsiteX123" fmla="*/ 119444 w 189452"/>
                <a:gd name="connsiteY123" fmla="*/ 158306 h 189357"/>
                <a:gd name="connsiteX124" fmla="*/ 120872 w 189452"/>
                <a:gd name="connsiteY124" fmla="*/ 157734 h 189357"/>
                <a:gd name="connsiteX125" fmla="*/ 122301 w 189452"/>
                <a:gd name="connsiteY125" fmla="*/ 157067 h 189357"/>
                <a:gd name="connsiteX126" fmla="*/ 123920 w 189452"/>
                <a:gd name="connsiteY126" fmla="*/ 156305 h 189357"/>
                <a:gd name="connsiteX127" fmla="*/ 125158 w 189452"/>
                <a:gd name="connsiteY127" fmla="*/ 155734 h 189357"/>
                <a:gd name="connsiteX128" fmla="*/ 126968 w 189452"/>
                <a:gd name="connsiteY128" fmla="*/ 154781 h 189357"/>
                <a:gd name="connsiteX129" fmla="*/ 128016 w 189452"/>
                <a:gd name="connsiteY129" fmla="*/ 154210 h 189357"/>
                <a:gd name="connsiteX130" fmla="*/ 129921 w 189452"/>
                <a:gd name="connsiteY130" fmla="*/ 153162 h 189357"/>
                <a:gd name="connsiteX131" fmla="*/ 130873 w 189452"/>
                <a:gd name="connsiteY131" fmla="*/ 152591 h 189357"/>
                <a:gd name="connsiteX132" fmla="*/ 132398 w 189452"/>
                <a:gd name="connsiteY132" fmla="*/ 151638 h 189357"/>
                <a:gd name="connsiteX133" fmla="*/ 152019 w 189452"/>
                <a:gd name="connsiteY133" fmla="*/ 171260 h 189357"/>
                <a:gd name="connsiteX134" fmla="*/ 171355 w 189452"/>
                <a:gd name="connsiteY134" fmla="*/ 151924 h 189357"/>
                <a:gd name="connsiteX135" fmla="*/ 151733 w 189452"/>
                <a:gd name="connsiteY135" fmla="*/ 132302 h 189357"/>
                <a:gd name="connsiteX136" fmla="*/ 152686 w 189452"/>
                <a:gd name="connsiteY136" fmla="*/ 130778 h 189357"/>
                <a:gd name="connsiteX137" fmla="*/ 153257 w 189452"/>
                <a:gd name="connsiteY137" fmla="*/ 129826 h 189357"/>
                <a:gd name="connsiteX138" fmla="*/ 154305 w 189452"/>
                <a:gd name="connsiteY138" fmla="*/ 128016 h 189357"/>
                <a:gd name="connsiteX139" fmla="*/ 154877 w 189452"/>
                <a:gd name="connsiteY139" fmla="*/ 126968 h 189357"/>
                <a:gd name="connsiteX140" fmla="*/ 155829 w 189452"/>
                <a:gd name="connsiteY140" fmla="*/ 125159 h 189357"/>
                <a:gd name="connsiteX141" fmla="*/ 156400 w 189452"/>
                <a:gd name="connsiteY141" fmla="*/ 123920 h 189357"/>
                <a:gd name="connsiteX142" fmla="*/ 157163 w 189452"/>
                <a:gd name="connsiteY142" fmla="*/ 122301 h 189357"/>
                <a:gd name="connsiteX143" fmla="*/ 157829 w 189452"/>
                <a:gd name="connsiteY143" fmla="*/ 120872 h 189357"/>
                <a:gd name="connsiteX144" fmla="*/ 158401 w 189452"/>
                <a:gd name="connsiteY144" fmla="*/ 119348 h 189357"/>
                <a:gd name="connsiteX145" fmla="*/ 159067 w 189452"/>
                <a:gd name="connsiteY145" fmla="*/ 117634 h 189357"/>
                <a:gd name="connsiteX146" fmla="*/ 159544 w 189452"/>
                <a:gd name="connsiteY146" fmla="*/ 116300 h 189357"/>
                <a:gd name="connsiteX147" fmla="*/ 160115 w 189452"/>
                <a:gd name="connsiteY147" fmla="*/ 114395 h 189357"/>
                <a:gd name="connsiteX148" fmla="*/ 160401 w 189452"/>
                <a:gd name="connsiteY148" fmla="*/ 113252 h 189357"/>
                <a:gd name="connsiteX149" fmla="*/ 160973 w 189452"/>
                <a:gd name="connsiteY149" fmla="*/ 111157 h 189357"/>
                <a:gd name="connsiteX150" fmla="*/ 161258 w 189452"/>
                <a:gd name="connsiteY150" fmla="*/ 110109 h 189357"/>
                <a:gd name="connsiteX151" fmla="*/ 161639 w 189452"/>
                <a:gd name="connsiteY151" fmla="*/ 108395 h 189357"/>
                <a:gd name="connsiteX152" fmla="*/ 189452 w 189452"/>
                <a:gd name="connsiteY152" fmla="*/ 108395 h 189357"/>
                <a:gd name="connsiteX153" fmla="*/ 189452 w 189452"/>
                <a:gd name="connsiteY153" fmla="*/ 81058 h 189357"/>
                <a:gd name="connsiteX154" fmla="*/ 161639 w 189452"/>
                <a:gd name="connsiteY154" fmla="*/ 81058 h 189357"/>
                <a:gd name="connsiteX155" fmla="*/ 161068 w 189452"/>
                <a:gd name="connsiteY155" fmla="*/ 79439 h 189357"/>
                <a:gd name="connsiteX156" fmla="*/ 118491 w 189452"/>
                <a:gd name="connsiteY156" fmla="*/ 111538 h 189357"/>
                <a:gd name="connsiteX157" fmla="*/ 114871 w 189452"/>
                <a:gd name="connsiteY157" fmla="*/ 115824 h 189357"/>
                <a:gd name="connsiteX158" fmla="*/ 94583 w 189452"/>
                <a:gd name="connsiteY158" fmla="*/ 124016 h 189357"/>
                <a:gd name="connsiteX159" fmla="*/ 74295 w 189452"/>
                <a:gd name="connsiteY159" fmla="*/ 115824 h 189357"/>
                <a:gd name="connsiteX160" fmla="*/ 65437 w 189452"/>
                <a:gd name="connsiteY160" fmla="*/ 94869 h 189357"/>
                <a:gd name="connsiteX161" fmla="*/ 94583 w 189452"/>
                <a:gd name="connsiteY161" fmla="*/ 65723 h 189357"/>
                <a:gd name="connsiteX162" fmla="*/ 118491 w 189452"/>
                <a:gd name="connsiteY162" fmla="*/ 78200 h 189357"/>
                <a:gd name="connsiteX163" fmla="*/ 123730 w 189452"/>
                <a:gd name="connsiteY163" fmla="*/ 94869 h 189357"/>
                <a:gd name="connsiteX164" fmla="*/ 118491 w 189452"/>
                <a:gd name="connsiteY164" fmla="*/ 111538 h 189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</a:cxnLst>
              <a:rect l="l" t="t" r="r" b="b"/>
              <a:pathLst>
                <a:path w="189452" h="189357">
                  <a:moveTo>
                    <a:pt x="161068" y="79439"/>
                  </a:moveTo>
                  <a:cubicBezTo>
                    <a:pt x="160973" y="79058"/>
                    <a:pt x="160877" y="78677"/>
                    <a:pt x="160782" y="78391"/>
                  </a:cubicBezTo>
                  <a:cubicBezTo>
                    <a:pt x="160592" y="77724"/>
                    <a:pt x="160401" y="76962"/>
                    <a:pt x="160211" y="76295"/>
                  </a:cubicBezTo>
                  <a:cubicBezTo>
                    <a:pt x="160115" y="75914"/>
                    <a:pt x="160020" y="75533"/>
                    <a:pt x="159925" y="75152"/>
                  </a:cubicBezTo>
                  <a:cubicBezTo>
                    <a:pt x="159734" y="74486"/>
                    <a:pt x="159544" y="73914"/>
                    <a:pt x="159353" y="73247"/>
                  </a:cubicBezTo>
                  <a:cubicBezTo>
                    <a:pt x="159163" y="72866"/>
                    <a:pt x="159067" y="72390"/>
                    <a:pt x="158877" y="71914"/>
                  </a:cubicBezTo>
                  <a:cubicBezTo>
                    <a:pt x="158686" y="71342"/>
                    <a:pt x="158496" y="70771"/>
                    <a:pt x="158210" y="70199"/>
                  </a:cubicBezTo>
                  <a:cubicBezTo>
                    <a:pt x="158020" y="69723"/>
                    <a:pt x="157829" y="69247"/>
                    <a:pt x="157639" y="68675"/>
                  </a:cubicBezTo>
                  <a:cubicBezTo>
                    <a:pt x="157448" y="68199"/>
                    <a:pt x="157258" y="67723"/>
                    <a:pt x="156972" y="67247"/>
                  </a:cubicBezTo>
                  <a:cubicBezTo>
                    <a:pt x="156686" y="66675"/>
                    <a:pt x="156496" y="66104"/>
                    <a:pt x="156210" y="65627"/>
                  </a:cubicBezTo>
                  <a:cubicBezTo>
                    <a:pt x="156019" y="65246"/>
                    <a:pt x="155829" y="64770"/>
                    <a:pt x="155638" y="64389"/>
                  </a:cubicBezTo>
                  <a:cubicBezTo>
                    <a:pt x="155353" y="63818"/>
                    <a:pt x="155067" y="63151"/>
                    <a:pt x="154686" y="62579"/>
                  </a:cubicBezTo>
                  <a:cubicBezTo>
                    <a:pt x="154496" y="62198"/>
                    <a:pt x="154305" y="61913"/>
                    <a:pt x="154115" y="61532"/>
                  </a:cubicBezTo>
                  <a:cubicBezTo>
                    <a:pt x="153734" y="60865"/>
                    <a:pt x="153448" y="60293"/>
                    <a:pt x="153067" y="59627"/>
                  </a:cubicBezTo>
                  <a:cubicBezTo>
                    <a:pt x="152876" y="59341"/>
                    <a:pt x="152686" y="58960"/>
                    <a:pt x="152495" y="58674"/>
                  </a:cubicBezTo>
                  <a:cubicBezTo>
                    <a:pt x="152209" y="58198"/>
                    <a:pt x="151828" y="57626"/>
                    <a:pt x="151543" y="57150"/>
                  </a:cubicBezTo>
                  <a:lnTo>
                    <a:pt x="171164" y="37529"/>
                  </a:lnTo>
                  <a:lnTo>
                    <a:pt x="164782" y="31147"/>
                  </a:lnTo>
                  <a:lnTo>
                    <a:pt x="151828" y="18193"/>
                  </a:lnTo>
                  <a:lnTo>
                    <a:pt x="132207" y="37814"/>
                  </a:lnTo>
                  <a:cubicBezTo>
                    <a:pt x="131731" y="37529"/>
                    <a:pt x="131159" y="37148"/>
                    <a:pt x="130683" y="36862"/>
                  </a:cubicBezTo>
                  <a:cubicBezTo>
                    <a:pt x="130397" y="36671"/>
                    <a:pt x="130016" y="36481"/>
                    <a:pt x="129730" y="36290"/>
                  </a:cubicBezTo>
                  <a:cubicBezTo>
                    <a:pt x="129159" y="35909"/>
                    <a:pt x="128492" y="35624"/>
                    <a:pt x="127825" y="35243"/>
                  </a:cubicBezTo>
                  <a:cubicBezTo>
                    <a:pt x="127540" y="35052"/>
                    <a:pt x="127349" y="34957"/>
                    <a:pt x="127063" y="34766"/>
                  </a:cubicBezTo>
                  <a:cubicBezTo>
                    <a:pt x="126968" y="34671"/>
                    <a:pt x="126873" y="34671"/>
                    <a:pt x="126778" y="34576"/>
                  </a:cubicBezTo>
                  <a:cubicBezTo>
                    <a:pt x="126206" y="34290"/>
                    <a:pt x="125635" y="34004"/>
                    <a:pt x="124968" y="33623"/>
                  </a:cubicBezTo>
                  <a:cubicBezTo>
                    <a:pt x="124587" y="33433"/>
                    <a:pt x="124206" y="33242"/>
                    <a:pt x="123730" y="33052"/>
                  </a:cubicBezTo>
                  <a:cubicBezTo>
                    <a:pt x="123158" y="32766"/>
                    <a:pt x="122682" y="32576"/>
                    <a:pt x="122111" y="32290"/>
                  </a:cubicBezTo>
                  <a:cubicBezTo>
                    <a:pt x="121634" y="32099"/>
                    <a:pt x="121158" y="31909"/>
                    <a:pt x="120682" y="31623"/>
                  </a:cubicBezTo>
                  <a:cubicBezTo>
                    <a:pt x="120205" y="31433"/>
                    <a:pt x="119729" y="31242"/>
                    <a:pt x="119253" y="31052"/>
                  </a:cubicBezTo>
                  <a:cubicBezTo>
                    <a:pt x="118681" y="30861"/>
                    <a:pt x="118110" y="30671"/>
                    <a:pt x="117538" y="30385"/>
                  </a:cubicBezTo>
                  <a:cubicBezTo>
                    <a:pt x="117157" y="30194"/>
                    <a:pt x="116681" y="30099"/>
                    <a:pt x="116205" y="29909"/>
                  </a:cubicBezTo>
                  <a:cubicBezTo>
                    <a:pt x="115538" y="29718"/>
                    <a:pt x="114967" y="29528"/>
                    <a:pt x="114300" y="29337"/>
                  </a:cubicBezTo>
                  <a:cubicBezTo>
                    <a:pt x="113919" y="29242"/>
                    <a:pt x="113538" y="29147"/>
                    <a:pt x="113157" y="29051"/>
                  </a:cubicBezTo>
                  <a:cubicBezTo>
                    <a:pt x="112490" y="28861"/>
                    <a:pt x="111823" y="28670"/>
                    <a:pt x="111061" y="28480"/>
                  </a:cubicBezTo>
                  <a:cubicBezTo>
                    <a:pt x="110680" y="28385"/>
                    <a:pt x="110300" y="28289"/>
                    <a:pt x="110014" y="28194"/>
                  </a:cubicBezTo>
                  <a:cubicBezTo>
                    <a:pt x="109442" y="28099"/>
                    <a:pt x="108871" y="27908"/>
                    <a:pt x="108299" y="27813"/>
                  </a:cubicBezTo>
                  <a:lnTo>
                    <a:pt x="108299" y="0"/>
                  </a:lnTo>
                  <a:lnTo>
                    <a:pt x="80963" y="0"/>
                  </a:lnTo>
                  <a:lnTo>
                    <a:pt x="80963" y="27813"/>
                  </a:lnTo>
                  <a:cubicBezTo>
                    <a:pt x="80391" y="27908"/>
                    <a:pt x="79819" y="28099"/>
                    <a:pt x="79248" y="28194"/>
                  </a:cubicBezTo>
                  <a:cubicBezTo>
                    <a:pt x="78867" y="28289"/>
                    <a:pt x="78486" y="28385"/>
                    <a:pt x="78200" y="28480"/>
                  </a:cubicBezTo>
                  <a:cubicBezTo>
                    <a:pt x="77533" y="28670"/>
                    <a:pt x="76771" y="28861"/>
                    <a:pt x="76105" y="29051"/>
                  </a:cubicBezTo>
                  <a:cubicBezTo>
                    <a:pt x="75724" y="29147"/>
                    <a:pt x="75343" y="29242"/>
                    <a:pt x="74962" y="29337"/>
                  </a:cubicBezTo>
                  <a:cubicBezTo>
                    <a:pt x="74295" y="29528"/>
                    <a:pt x="73723" y="29718"/>
                    <a:pt x="73057" y="29909"/>
                  </a:cubicBezTo>
                  <a:cubicBezTo>
                    <a:pt x="72676" y="30004"/>
                    <a:pt x="72200" y="30194"/>
                    <a:pt x="71723" y="30385"/>
                  </a:cubicBezTo>
                  <a:cubicBezTo>
                    <a:pt x="71152" y="30575"/>
                    <a:pt x="70580" y="30766"/>
                    <a:pt x="70009" y="31052"/>
                  </a:cubicBezTo>
                  <a:cubicBezTo>
                    <a:pt x="69532" y="31242"/>
                    <a:pt x="69056" y="31433"/>
                    <a:pt x="68580" y="31623"/>
                  </a:cubicBezTo>
                  <a:cubicBezTo>
                    <a:pt x="68104" y="31814"/>
                    <a:pt x="67627" y="32004"/>
                    <a:pt x="67151" y="32290"/>
                  </a:cubicBezTo>
                  <a:cubicBezTo>
                    <a:pt x="66580" y="32576"/>
                    <a:pt x="66008" y="32766"/>
                    <a:pt x="65532" y="33052"/>
                  </a:cubicBezTo>
                  <a:cubicBezTo>
                    <a:pt x="65151" y="33242"/>
                    <a:pt x="64675" y="33433"/>
                    <a:pt x="64294" y="33623"/>
                  </a:cubicBezTo>
                  <a:cubicBezTo>
                    <a:pt x="63722" y="33909"/>
                    <a:pt x="63055" y="34195"/>
                    <a:pt x="62484" y="34576"/>
                  </a:cubicBezTo>
                  <a:cubicBezTo>
                    <a:pt x="62103" y="34766"/>
                    <a:pt x="61817" y="34957"/>
                    <a:pt x="61436" y="35147"/>
                  </a:cubicBezTo>
                  <a:cubicBezTo>
                    <a:pt x="60865" y="35528"/>
                    <a:pt x="60198" y="35814"/>
                    <a:pt x="59531" y="36195"/>
                  </a:cubicBezTo>
                  <a:cubicBezTo>
                    <a:pt x="59246" y="36386"/>
                    <a:pt x="58865" y="36576"/>
                    <a:pt x="58579" y="36767"/>
                  </a:cubicBezTo>
                  <a:cubicBezTo>
                    <a:pt x="58102" y="37052"/>
                    <a:pt x="57531" y="37433"/>
                    <a:pt x="57055" y="37719"/>
                  </a:cubicBezTo>
                  <a:lnTo>
                    <a:pt x="37433" y="18098"/>
                  </a:lnTo>
                  <a:lnTo>
                    <a:pt x="18098" y="37433"/>
                  </a:lnTo>
                  <a:lnTo>
                    <a:pt x="37719" y="57055"/>
                  </a:lnTo>
                  <a:cubicBezTo>
                    <a:pt x="37433" y="57531"/>
                    <a:pt x="37052" y="58103"/>
                    <a:pt x="36767" y="58579"/>
                  </a:cubicBezTo>
                  <a:cubicBezTo>
                    <a:pt x="36576" y="58865"/>
                    <a:pt x="36385" y="59246"/>
                    <a:pt x="36195" y="59531"/>
                  </a:cubicBezTo>
                  <a:cubicBezTo>
                    <a:pt x="35814" y="60103"/>
                    <a:pt x="35433" y="60770"/>
                    <a:pt x="35147" y="61436"/>
                  </a:cubicBezTo>
                  <a:cubicBezTo>
                    <a:pt x="34957" y="61817"/>
                    <a:pt x="34766" y="62103"/>
                    <a:pt x="34576" y="62484"/>
                  </a:cubicBezTo>
                  <a:cubicBezTo>
                    <a:pt x="34290" y="63056"/>
                    <a:pt x="34004" y="63722"/>
                    <a:pt x="33623" y="64294"/>
                  </a:cubicBezTo>
                  <a:cubicBezTo>
                    <a:pt x="33433" y="64675"/>
                    <a:pt x="33242" y="65056"/>
                    <a:pt x="33052" y="65532"/>
                  </a:cubicBezTo>
                  <a:cubicBezTo>
                    <a:pt x="32766" y="66104"/>
                    <a:pt x="32575" y="66675"/>
                    <a:pt x="32290" y="67151"/>
                  </a:cubicBezTo>
                  <a:cubicBezTo>
                    <a:pt x="32099" y="67628"/>
                    <a:pt x="31909" y="68104"/>
                    <a:pt x="31623" y="68580"/>
                  </a:cubicBezTo>
                  <a:cubicBezTo>
                    <a:pt x="31432" y="69056"/>
                    <a:pt x="31242" y="69533"/>
                    <a:pt x="31052" y="70104"/>
                  </a:cubicBezTo>
                  <a:cubicBezTo>
                    <a:pt x="30861" y="70676"/>
                    <a:pt x="30575" y="71247"/>
                    <a:pt x="30385" y="71819"/>
                  </a:cubicBezTo>
                  <a:cubicBezTo>
                    <a:pt x="30194" y="72295"/>
                    <a:pt x="30099" y="72676"/>
                    <a:pt x="29908" y="73152"/>
                  </a:cubicBezTo>
                  <a:cubicBezTo>
                    <a:pt x="29718" y="73819"/>
                    <a:pt x="29527" y="74390"/>
                    <a:pt x="29337" y="75057"/>
                  </a:cubicBezTo>
                  <a:cubicBezTo>
                    <a:pt x="29242" y="75438"/>
                    <a:pt x="29146" y="75819"/>
                    <a:pt x="29051" y="76200"/>
                  </a:cubicBezTo>
                  <a:cubicBezTo>
                    <a:pt x="28861" y="76867"/>
                    <a:pt x="28670" y="77534"/>
                    <a:pt x="28480" y="78296"/>
                  </a:cubicBezTo>
                  <a:cubicBezTo>
                    <a:pt x="28384" y="78677"/>
                    <a:pt x="28289" y="79058"/>
                    <a:pt x="28194" y="79343"/>
                  </a:cubicBezTo>
                  <a:cubicBezTo>
                    <a:pt x="28099" y="79915"/>
                    <a:pt x="27908" y="80486"/>
                    <a:pt x="27813" y="81058"/>
                  </a:cubicBezTo>
                  <a:lnTo>
                    <a:pt x="0" y="81058"/>
                  </a:lnTo>
                  <a:lnTo>
                    <a:pt x="0" y="108395"/>
                  </a:lnTo>
                  <a:lnTo>
                    <a:pt x="27813" y="108395"/>
                  </a:lnTo>
                  <a:cubicBezTo>
                    <a:pt x="27908" y="108966"/>
                    <a:pt x="28099" y="109538"/>
                    <a:pt x="28194" y="110109"/>
                  </a:cubicBezTo>
                  <a:cubicBezTo>
                    <a:pt x="28289" y="110490"/>
                    <a:pt x="28384" y="110871"/>
                    <a:pt x="28480" y="111157"/>
                  </a:cubicBezTo>
                  <a:cubicBezTo>
                    <a:pt x="28670" y="111824"/>
                    <a:pt x="28861" y="112586"/>
                    <a:pt x="29051" y="113252"/>
                  </a:cubicBezTo>
                  <a:cubicBezTo>
                    <a:pt x="29146" y="113633"/>
                    <a:pt x="29242" y="114014"/>
                    <a:pt x="29337" y="114395"/>
                  </a:cubicBezTo>
                  <a:cubicBezTo>
                    <a:pt x="29527" y="115062"/>
                    <a:pt x="29718" y="115634"/>
                    <a:pt x="29908" y="116300"/>
                  </a:cubicBezTo>
                  <a:cubicBezTo>
                    <a:pt x="30099" y="116777"/>
                    <a:pt x="30194" y="117158"/>
                    <a:pt x="30385" y="117634"/>
                  </a:cubicBezTo>
                  <a:cubicBezTo>
                    <a:pt x="30575" y="118205"/>
                    <a:pt x="30766" y="118777"/>
                    <a:pt x="31052" y="119348"/>
                  </a:cubicBezTo>
                  <a:cubicBezTo>
                    <a:pt x="31242" y="119825"/>
                    <a:pt x="31432" y="120301"/>
                    <a:pt x="31623" y="120872"/>
                  </a:cubicBezTo>
                  <a:cubicBezTo>
                    <a:pt x="31813" y="121349"/>
                    <a:pt x="32004" y="121825"/>
                    <a:pt x="32290" y="122301"/>
                  </a:cubicBezTo>
                  <a:cubicBezTo>
                    <a:pt x="32385" y="122587"/>
                    <a:pt x="32575" y="122873"/>
                    <a:pt x="32671" y="123158"/>
                  </a:cubicBezTo>
                  <a:cubicBezTo>
                    <a:pt x="32766" y="123444"/>
                    <a:pt x="32861" y="123635"/>
                    <a:pt x="33052" y="123920"/>
                  </a:cubicBezTo>
                  <a:cubicBezTo>
                    <a:pt x="33242" y="124301"/>
                    <a:pt x="33433" y="124778"/>
                    <a:pt x="33623" y="125159"/>
                  </a:cubicBezTo>
                  <a:cubicBezTo>
                    <a:pt x="33909" y="125730"/>
                    <a:pt x="34195" y="126397"/>
                    <a:pt x="34576" y="126968"/>
                  </a:cubicBezTo>
                  <a:cubicBezTo>
                    <a:pt x="34766" y="127349"/>
                    <a:pt x="34957" y="127635"/>
                    <a:pt x="35147" y="128016"/>
                  </a:cubicBezTo>
                  <a:cubicBezTo>
                    <a:pt x="35528" y="128588"/>
                    <a:pt x="35814" y="129254"/>
                    <a:pt x="36195" y="129826"/>
                  </a:cubicBezTo>
                  <a:cubicBezTo>
                    <a:pt x="36385" y="130112"/>
                    <a:pt x="36576" y="130493"/>
                    <a:pt x="36767" y="130778"/>
                  </a:cubicBezTo>
                  <a:cubicBezTo>
                    <a:pt x="37052" y="131255"/>
                    <a:pt x="37338" y="131826"/>
                    <a:pt x="37719" y="132302"/>
                  </a:cubicBezTo>
                  <a:lnTo>
                    <a:pt x="18098" y="151924"/>
                  </a:lnTo>
                  <a:lnTo>
                    <a:pt x="37433" y="171260"/>
                  </a:lnTo>
                  <a:lnTo>
                    <a:pt x="57055" y="151638"/>
                  </a:lnTo>
                  <a:cubicBezTo>
                    <a:pt x="57531" y="152019"/>
                    <a:pt x="58102" y="152305"/>
                    <a:pt x="58579" y="152591"/>
                  </a:cubicBezTo>
                  <a:cubicBezTo>
                    <a:pt x="58865" y="152781"/>
                    <a:pt x="59246" y="152972"/>
                    <a:pt x="59531" y="153162"/>
                  </a:cubicBezTo>
                  <a:cubicBezTo>
                    <a:pt x="60103" y="153543"/>
                    <a:pt x="60769" y="153924"/>
                    <a:pt x="61436" y="154210"/>
                  </a:cubicBezTo>
                  <a:cubicBezTo>
                    <a:pt x="61817" y="154400"/>
                    <a:pt x="62103" y="154591"/>
                    <a:pt x="62484" y="154781"/>
                  </a:cubicBezTo>
                  <a:cubicBezTo>
                    <a:pt x="63055" y="155067"/>
                    <a:pt x="63627" y="155353"/>
                    <a:pt x="64294" y="155734"/>
                  </a:cubicBezTo>
                  <a:cubicBezTo>
                    <a:pt x="64675" y="155924"/>
                    <a:pt x="65151" y="156115"/>
                    <a:pt x="65532" y="156305"/>
                  </a:cubicBezTo>
                  <a:cubicBezTo>
                    <a:pt x="66103" y="156591"/>
                    <a:pt x="66675" y="156782"/>
                    <a:pt x="67151" y="157067"/>
                  </a:cubicBezTo>
                  <a:cubicBezTo>
                    <a:pt x="67627" y="157258"/>
                    <a:pt x="68104" y="157544"/>
                    <a:pt x="68580" y="157734"/>
                  </a:cubicBezTo>
                  <a:cubicBezTo>
                    <a:pt x="69056" y="157925"/>
                    <a:pt x="69532" y="158115"/>
                    <a:pt x="70104" y="158306"/>
                  </a:cubicBezTo>
                  <a:cubicBezTo>
                    <a:pt x="70675" y="158496"/>
                    <a:pt x="71247" y="158782"/>
                    <a:pt x="71819" y="158972"/>
                  </a:cubicBezTo>
                  <a:cubicBezTo>
                    <a:pt x="72200" y="159163"/>
                    <a:pt x="72676" y="159258"/>
                    <a:pt x="73152" y="159449"/>
                  </a:cubicBezTo>
                  <a:cubicBezTo>
                    <a:pt x="73819" y="159639"/>
                    <a:pt x="74390" y="159830"/>
                    <a:pt x="75057" y="160020"/>
                  </a:cubicBezTo>
                  <a:cubicBezTo>
                    <a:pt x="75438" y="160115"/>
                    <a:pt x="75819" y="160211"/>
                    <a:pt x="76200" y="160306"/>
                  </a:cubicBezTo>
                  <a:cubicBezTo>
                    <a:pt x="76867" y="160496"/>
                    <a:pt x="77629" y="160687"/>
                    <a:pt x="78296" y="160877"/>
                  </a:cubicBezTo>
                  <a:cubicBezTo>
                    <a:pt x="78677" y="160973"/>
                    <a:pt x="79057" y="161068"/>
                    <a:pt x="79438" y="161163"/>
                  </a:cubicBezTo>
                  <a:cubicBezTo>
                    <a:pt x="80010" y="161258"/>
                    <a:pt x="80581" y="161449"/>
                    <a:pt x="81153" y="161544"/>
                  </a:cubicBezTo>
                  <a:lnTo>
                    <a:pt x="81153" y="189357"/>
                  </a:lnTo>
                  <a:lnTo>
                    <a:pt x="108490" y="189357"/>
                  </a:lnTo>
                  <a:lnTo>
                    <a:pt x="108490" y="161544"/>
                  </a:lnTo>
                  <a:cubicBezTo>
                    <a:pt x="109061" y="161449"/>
                    <a:pt x="109633" y="161258"/>
                    <a:pt x="110204" y="161163"/>
                  </a:cubicBezTo>
                  <a:cubicBezTo>
                    <a:pt x="110585" y="161068"/>
                    <a:pt x="110871" y="160973"/>
                    <a:pt x="111252" y="160877"/>
                  </a:cubicBezTo>
                  <a:cubicBezTo>
                    <a:pt x="111919" y="160687"/>
                    <a:pt x="112681" y="160496"/>
                    <a:pt x="113348" y="160306"/>
                  </a:cubicBezTo>
                  <a:cubicBezTo>
                    <a:pt x="113728" y="160211"/>
                    <a:pt x="114109" y="160115"/>
                    <a:pt x="114490" y="160020"/>
                  </a:cubicBezTo>
                  <a:cubicBezTo>
                    <a:pt x="115157" y="159830"/>
                    <a:pt x="115729" y="159639"/>
                    <a:pt x="116396" y="159449"/>
                  </a:cubicBezTo>
                  <a:cubicBezTo>
                    <a:pt x="116777" y="159258"/>
                    <a:pt x="117253" y="159163"/>
                    <a:pt x="117729" y="158972"/>
                  </a:cubicBezTo>
                  <a:cubicBezTo>
                    <a:pt x="118300" y="158782"/>
                    <a:pt x="118872" y="158591"/>
                    <a:pt x="119444" y="158306"/>
                  </a:cubicBezTo>
                  <a:cubicBezTo>
                    <a:pt x="119920" y="158115"/>
                    <a:pt x="120396" y="157925"/>
                    <a:pt x="120872" y="157734"/>
                  </a:cubicBezTo>
                  <a:cubicBezTo>
                    <a:pt x="121348" y="157544"/>
                    <a:pt x="121825" y="157353"/>
                    <a:pt x="122301" y="157067"/>
                  </a:cubicBezTo>
                  <a:cubicBezTo>
                    <a:pt x="122873" y="156877"/>
                    <a:pt x="123444" y="156591"/>
                    <a:pt x="123920" y="156305"/>
                  </a:cubicBezTo>
                  <a:cubicBezTo>
                    <a:pt x="124301" y="156115"/>
                    <a:pt x="124777" y="155924"/>
                    <a:pt x="125158" y="155734"/>
                  </a:cubicBezTo>
                  <a:cubicBezTo>
                    <a:pt x="125730" y="155448"/>
                    <a:pt x="126397" y="155162"/>
                    <a:pt x="126968" y="154781"/>
                  </a:cubicBezTo>
                  <a:cubicBezTo>
                    <a:pt x="127349" y="154591"/>
                    <a:pt x="127635" y="154400"/>
                    <a:pt x="128016" y="154210"/>
                  </a:cubicBezTo>
                  <a:cubicBezTo>
                    <a:pt x="128683" y="153829"/>
                    <a:pt x="129254" y="153543"/>
                    <a:pt x="129921" y="153162"/>
                  </a:cubicBezTo>
                  <a:cubicBezTo>
                    <a:pt x="130207" y="152972"/>
                    <a:pt x="130588" y="152781"/>
                    <a:pt x="130873" y="152591"/>
                  </a:cubicBezTo>
                  <a:cubicBezTo>
                    <a:pt x="131350" y="152305"/>
                    <a:pt x="131921" y="152019"/>
                    <a:pt x="132398" y="151638"/>
                  </a:cubicBezTo>
                  <a:lnTo>
                    <a:pt x="152019" y="171260"/>
                  </a:lnTo>
                  <a:lnTo>
                    <a:pt x="171355" y="151924"/>
                  </a:lnTo>
                  <a:lnTo>
                    <a:pt x="151733" y="132302"/>
                  </a:lnTo>
                  <a:cubicBezTo>
                    <a:pt x="152019" y="131826"/>
                    <a:pt x="152400" y="131255"/>
                    <a:pt x="152686" y="130778"/>
                  </a:cubicBezTo>
                  <a:cubicBezTo>
                    <a:pt x="152876" y="130493"/>
                    <a:pt x="153067" y="130207"/>
                    <a:pt x="153257" y="129826"/>
                  </a:cubicBezTo>
                  <a:cubicBezTo>
                    <a:pt x="153638" y="129254"/>
                    <a:pt x="153924" y="128588"/>
                    <a:pt x="154305" y="128016"/>
                  </a:cubicBezTo>
                  <a:cubicBezTo>
                    <a:pt x="154496" y="127635"/>
                    <a:pt x="154686" y="127349"/>
                    <a:pt x="154877" y="126968"/>
                  </a:cubicBezTo>
                  <a:cubicBezTo>
                    <a:pt x="155162" y="126397"/>
                    <a:pt x="155448" y="125730"/>
                    <a:pt x="155829" y="125159"/>
                  </a:cubicBezTo>
                  <a:cubicBezTo>
                    <a:pt x="156019" y="124778"/>
                    <a:pt x="156210" y="124301"/>
                    <a:pt x="156400" y="123920"/>
                  </a:cubicBezTo>
                  <a:cubicBezTo>
                    <a:pt x="156686" y="123349"/>
                    <a:pt x="156877" y="122777"/>
                    <a:pt x="157163" y="122301"/>
                  </a:cubicBezTo>
                  <a:cubicBezTo>
                    <a:pt x="157353" y="121825"/>
                    <a:pt x="157544" y="121349"/>
                    <a:pt x="157829" y="120872"/>
                  </a:cubicBezTo>
                  <a:cubicBezTo>
                    <a:pt x="158020" y="120396"/>
                    <a:pt x="158210" y="119920"/>
                    <a:pt x="158401" y="119348"/>
                  </a:cubicBezTo>
                  <a:cubicBezTo>
                    <a:pt x="158591" y="118777"/>
                    <a:pt x="158877" y="118205"/>
                    <a:pt x="159067" y="117634"/>
                  </a:cubicBezTo>
                  <a:cubicBezTo>
                    <a:pt x="159258" y="117253"/>
                    <a:pt x="159353" y="116777"/>
                    <a:pt x="159544" y="116300"/>
                  </a:cubicBezTo>
                  <a:cubicBezTo>
                    <a:pt x="159734" y="115634"/>
                    <a:pt x="159925" y="115062"/>
                    <a:pt x="160115" y="114395"/>
                  </a:cubicBezTo>
                  <a:cubicBezTo>
                    <a:pt x="160211" y="114014"/>
                    <a:pt x="160306" y="113633"/>
                    <a:pt x="160401" y="113252"/>
                  </a:cubicBezTo>
                  <a:cubicBezTo>
                    <a:pt x="160592" y="112586"/>
                    <a:pt x="160782" y="111919"/>
                    <a:pt x="160973" y="111157"/>
                  </a:cubicBezTo>
                  <a:cubicBezTo>
                    <a:pt x="161068" y="110776"/>
                    <a:pt x="161163" y="110490"/>
                    <a:pt x="161258" y="110109"/>
                  </a:cubicBezTo>
                  <a:cubicBezTo>
                    <a:pt x="161353" y="109538"/>
                    <a:pt x="161544" y="108966"/>
                    <a:pt x="161639" y="108395"/>
                  </a:cubicBezTo>
                  <a:lnTo>
                    <a:pt x="189452" y="108395"/>
                  </a:lnTo>
                  <a:lnTo>
                    <a:pt x="189452" y="81058"/>
                  </a:lnTo>
                  <a:lnTo>
                    <a:pt x="161639" y="81058"/>
                  </a:lnTo>
                  <a:cubicBezTo>
                    <a:pt x="161353" y="80677"/>
                    <a:pt x="161258" y="80105"/>
                    <a:pt x="161068" y="79439"/>
                  </a:cubicBezTo>
                  <a:close/>
                  <a:moveTo>
                    <a:pt x="118491" y="111538"/>
                  </a:moveTo>
                  <a:cubicBezTo>
                    <a:pt x="117443" y="113062"/>
                    <a:pt x="116205" y="114491"/>
                    <a:pt x="114871" y="115824"/>
                  </a:cubicBezTo>
                  <a:cubicBezTo>
                    <a:pt x="109633" y="120872"/>
                    <a:pt x="102489" y="124016"/>
                    <a:pt x="94583" y="124016"/>
                  </a:cubicBezTo>
                  <a:cubicBezTo>
                    <a:pt x="86677" y="124016"/>
                    <a:pt x="79534" y="120872"/>
                    <a:pt x="74295" y="115824"/>
                  </a:cubicBezTo>
                  <a:cubicBezTo>
                    <a:pt x="68866" y="110490"/>
                    <a:pt x="65437" y="103156"/>
                    <a:pt x="65437" y="94869"/>
                  </a:cubicBezTo>
                  <a:cubicBezTo>
                    <a:pt x="65437" y="78772"/>
                    <a:pt x="78486" y="65723"/>
                    <a:pt x="94583" y="65723"/>
                  </a:cubicBezTo>
                  <a:cubicBezTo>
                    <a:pt x="104489" y="65723"/>
                    <a:pt x="113252" y="70676"/>
                    <a:pt x="118491" y="78200"/>
                  </a:cubicBezTo>
                  <a:cubicBezTo>
                    <a:pt x="121825" y="82963"/>
                    <a:pt x="123730" y="88678"/>
                    <a:pt x="123730" y="94869"/>
                  </a:cubicBezTo>
                  <a:cubicBezTo>
                    <a:pt x="123730" y="101060"/>
                    <a:pt x="121825" y="106871"/>
                    <a:pt x="118491" y="111538"/>
                  </a:cubicBezTo>
                  <a:close/>
                </a:path>
              </a:pathLst>
            </a:custGeom>
            <a:solidFill>
              <a:srgbClr val="1D5CA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68372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Объект 14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726715121"/>
              </p:ext>
            </p:extLst>
          </p:nvPr>
        </p:nvGraphicFramePr>
        <p:xfrm>
          <a:off x="1525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375" name="Слайд think-cell" r:id="rId6" imgW="347" imgH="348" progId="TCLayout.ActiveDocument.1">
                  <p:embed/>
                </p:oleObj>
              </mc:Choice>
              <mc:Fallback>
                <p:oleObj name="Слайд think-cell" r:id="rId6" imgW="347" imgH="348" progId="TCLayout.ActiveDocument.1">
                  <p:embed/>
                  <p:pic>
                    <p:nvPicPr>
                      <p:cNvPr id="15" name="Объект 14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25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Прямоугольник 4" hidden="1"/>
          <p:cNvSpPr/>
          <p:nvPr>
            <p:custDataLst>
              <p:tags r:id="rId3"/>
            </p:custDataLst>
          </p:nvPr>
        </p:nvSpPr>
        <p:spPr>
          <a:xfrm>
            <a:off x="152400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ru-RU" sz="1200" dirty="0">
              <a:solidFill>
                <a:srgbClr val="FFFFFF"/>
              </a:solidFill>
              <a:latin typeface="Arial"/>
              <a:cs typeface="Arial"/>
              <a:sym typeface="+mn-lt"/>
            </a:endParaRPr>
          </a:p>
        </p:txBody>
      </p:sp>
      <p:sp>
        <p:nvSpPr>
          <p:cNvPr id="1082" name="Заголовок 1"/>
          <p:cNvSpPr txBox="1">
            <a:spLocks/>
          </p:cNvSpPr>
          <p:nvPr/>
        </p:nvSpPr>
        <p:spPr>
          <a:xfrm>
            <a:off x="636869" y="509982"/>
            <a:ext cx="9935239" cy="362373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sz="1800" b="0" kern="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СКВ РУ</a:t>
            </a:r>
            <a:endParaRPr lang="ru-RU" sz="1800" b="0" kern="0" dirty="0" smtClean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718013" y="1011926"/>
            <a:ext cx="8823551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Symbol" panose="05050102010706020507" pitchFamily="18" charset="2"/>
              <a:buChar char="·"/>
            </a:pPr>
            <a:r>
              <a:rPr lang="ru-RU" altLang="ru-RU" sz="1400" b="1" u="sng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Текущее состояние</a:t>
            </a:r>
            <a:r>
              <a:rPr lang="en-US" altLang="ru-RU" sz="14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:</a:t>
            </a:r>
            <a:endParaRPr lang="ru-RU" altLang="ru-RU" sz="1400" dirty="0" smtClean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171450" indent="-171450">
              <a:buFont typeface="Symbol" panose="05050102010706020507" pitchFamily="18" charset="2"/>
              <a:buChar char="·"/>
            </a:pPr>
            <a:endParaRPr lang="ru-RU" altLang="ru-RU" sz="1400" dirty="0" smtClean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171450" indent="-171450">
              <a:buFont typeface="Symbol" panose="05050102010706020507" pitchFamily="18" charset="2"/>
              <a:buChar char="·"/>
            </a:pPr>
            <a:r>
              <a:rPr lang="ru-RU" sz="1400" dirty="0" smtClean="0">
                <a:latin typeface="Arial" panose="020B0604020202020204" pitchFamily="34" charset="0"/>
              </a:rPr>
              <a:t>Исторически сложившийся спектральный анализ при наблюдении за </a:t>
            </a:r>
            <a:r>
              <a:rPr lang="ru-RU" sz="1400" dirty="0" err="1" smtClean="0">
                <a:latin typeface="Arial" panose="020B0604020202020204" pitchFamily="34" charset="0"/>
              </a:rPr>
              <a:t>вибросостоянием</a:t>
            </a:r>
            <a:r>
              <a:rPr lang="ru-RU" sz="1400" dirty="0" smtClean="0">
                <a:latin typeface="Arial" panose="020B0604020202020204" pitchFamily="34" charset="0"/>
              </a:rPr>
              <a:t> РУ </a:t>
            </a:r>
            <a:r>
              <a:rPr lang="ru-RU" sz="1400" dirty="0">
                <a:latin typeface="Arial" panose="020B0604020202020204" pitchFamily="34" charset="0"/>
              </a:rPr>
              <a:t>использует усредненные </a:t>
            </a:r>
            <a:r>
              <a:rPr lang="ru-RU" sz="1400" dirty="0" smtClean="0">
                <a:latin typeface="Arial" panose="020B0604020202020204" pitchFamily="34" charset="0"/>
              </a:rPr>
              <a:t>оценки, при этом колебания корпуса реактора и ВКУ происходят по </a:t>
            </a:r>
            <a:r>
              <a:rPr lang="ru-RU" sz="1400" dirty="0" err="1" smtClean="0">
                <a:latin typeface="Arial" panose="020B0604020202020204" pitchFamily="34" charset="0"/>
              </a:rPr>
              <a:t>негармоничекому</a:t>
            </a:r>
            <a:r>
              <a:rPr lang="ru-RU" sz="1400" dirty="0" smtClean="0">
                <a:latin typeface="Arial" panose="020B0604020202020204" pitchFamily="34" charset="0"/>
              </a:rPr>
              <a:t> закону и требуют дополнительных способов контроля</a:t>
            </a:r>
          </a:p>
          <a:p>
            <a:pPr marL="171450" indent="-171450">
              <a:buFont typeface="Symbol" panose="05050102010706020507" pitchFamily="18" charset="2"/>
              <a:buChar char="·"/>
            </a:pPr>
            <a:endParaRPr lang="ru-RU" sz="1400" dirty="0" smtClean="0">
              <a:latin typeface="Arial" panose="020B0604020202020204" pitchFamily="34" charset="0"/>
            </a:endParaRPr>
          </a:p>
          <a:p>
            <a:pPr marL="171450" indent="-171450" eaLnBrk="0" fontAlgn="base" hangingPunct="0"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·"/>
            </a:pPr>
            <a:r>
              <a:rPr lang="ru-RU" sz="1400" dirty="0">
                <a:latin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ru-RU" sz="1400" dirty="0" smtClean="0">
                <a:latin typeface="Arial" panose="020B0604020202020204" pitchFamily="34" charset="0"/>
                <a:sym typeface="Symbol" panose="05050102010706020507" pitchFamily="18" charset="2"/>
              </a:rPr>
              <a:t>На АЭС отсутствуют инструменты интерпретации нестандартных изменений вибрации РУ, а также подготовка персонала по данному вопросу - имеющееся ПО анализирует спектральные характеристики сигнала и регистрирует события при наличии существенных изменений в работе оборудования в автоматическом режиме</a:t>
            </a:r>
          </a:p>
          <a:p>
            <a:pPr marL="171450" indent="-171450" eaLnBrk="0" fontAlgn="base" hangingPunct="0"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·"/>
            </a:pPr>
            <a:endParaRPr lang="ru-RU" sz="1400" dirty="0">
              <a:latin typeface="Arial" panose="020B0604020202020204" pitchFamily="34" charset="0"/>
              <a:sym typeface="Symbol" panose="05050102010706020507" pitchFamily="18" charset="2"/>
            </a:endParaRPr>
          </a:p>
          <a:p>
            <a:pPr marL="171450" indent="-171450" eaLnBrk="0" fontAlgn="base" hangingPunct="0"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·"/>
            </a:pPr>
            <a:r>
              <a:rPr lang="ru-RU" sz="1400" dirty="0" smtClean="0">
                <a:latin typeface="Arial" panose="020B0604020202020204" pitchFamily="34" charset="0"/>
                <a:sym typeface="Symbol" panose="05050102010706020507" pitchFamily="18" charset="2"/>
              </a:rPr>
              <a:t>П</a:t>
            </a:r>
            <a:r>
              <a:rPr lang="ru-RU" altLang="ru-RU" sz="1400" dirty="0" smtClean="0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ри регистрации</a:t>
            </a:r>
            <a:r>
              <a:rPr lang="en-US" altLang="ru-RU" sz="1400" dirty="0" smtClean="0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altLang="ru-RU" sz="1400" dirty="0" smtClean="0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изменений вибрационного состоянии РУ требуется интерпретация изменений, </a:t>
            </a:r>
            <a:r>
              <a:rPr lang="ru-RU" altLang="ru-RU" sz="1400" dirty="0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что связано с временными </a:t>
            </a:r>
            <a:r>
              <a:rPr lang="ru-RU" altLang="ru-RU" sz="1400" dirty="0" smtClean="0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задержками (</a:t>
            </a:r>
            <a:r>
              <a:rPr lang="ru-RU" altLang="ru-RU" sz="1400" dirty="0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оформление </a:t>
            </a:r>
            <a:r>
              <a:rPr lang="ru-RU" altLang="ru-RU" sz="1400" dirty="0" smtClean="0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договора/закупки с профильной организацией, организация и выполнение измерений с </a:t>
            </a:r>
            <a:r>
              <a:rPr lang="ru-RU" altLang="ru-RU" sz="1400" dirty="0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после монтажа </a:t>
            </a:r>
            <a:r>
              <a:rPr lang="ru-RU" altLang="ru-RU" sz="1400" dirty="0" smtClean="0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дополнительных детекторов в период ППР, </a:t>
            </a:r>
            <a:r>
              <a:rPr lang="ru-RU" altLang="ru-RU" sz="1400" dirty="0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разработка отчета, анализ, </a:t>
            </a:r>
            <a:r>
              <a:rPr lang="ru-RU" altLang="ru-RU" sz="1400" dirty="0" smtClean="0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при необходимости доработка и приемка отчета и полученных результатов – на все от 0,5 до 2 лет)</a:t>
            </a:r>
          </a:p>
          <a:p>
            <a:pPr marL="171450" indent="-171450" eaLnBrk="0" fontAlgn="base" hangingPunct="0"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·"/>
            </a:pPr>
            <a:endParaRPr lang="ru-RU" altLang="ru-RU" sz="1400" dirty="0">
              <a:solidFill>
                <a:srgbClr val="0D0D0D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171450" indent="-171450" eaLnBrk="0" fontAlgn="base" hangingPunct="0"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·"/>
            </a:pPr>
            <a:r>
              <a:rPr lang="ru-RU" altLang="ru-RU" sz="1400" dirty="0" smtClean="0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До определения причин зарегистрированных изменений (предыдущий пункт), персонал не может оценить важность изменений </a:t>
            </a:r>
            <a:r>
              <a:rPr lang="ru-RU" altLang="ru-RU" sz="1400" dirty="0" err="1" smtClean="0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вибросостояния</a:t>
            </a:r>
            <a:r>
              <a:rPr lang="ru-RU" altLang="ru-RU" sz="1400" dirty="0" smtClean="0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РУ</a:t>
            </a:r>
            <a:endParaRPr lang="ru-RU" altLang="ru-RU" sz="1400" dirty="0">
              <a:solidFill>
                <a:srgbClr val="0D0D0D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1161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6136" y="1615699"/>
            <a:ext cx="1744008" cy="180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14767" y="1806462"/>
            <a:ext cx="1504950" cy="2695575"/>
          </a:xfrm>
          <a:prstGeom prst="rect">
            <a:avLst/>
          </a:prstGeom>
        </p:spPr>
      </p:pic>
      <p:graphicFrame>
        <p:nvGraphicFramePr>
          <p:cNvPr id="15" name="Объект 14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726715121"/>
              </p:ext>
            </p:extLst>
          </p:nvPr>
        </p:nvGraphicFramePr>
        <p:xfrm>
          <a:off x="1525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396" name="Слайд think-cell" r:id="rId8" imgW="347" imgH="348" progId="TCLayout.ActiveDocument.1">
                  <p:embed/>
                </p:oleObj>
              </mc:Choice>
              <mc:Fallback>
                <p:oleObj name="Слайд think-cell" r:id="rId8" imgW="347" imgH="348" progId="TCLayout.ActiveDocument.1">
                  <p:embed/>
                  <p:pic>
                    <p:nvPicPr>
                      <p:cNvPr id="15" name="Объект 14" hidden="1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25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Прямоугольник 4" hidden="1"/>
          <p:cNvSpPr/>
          <p:nvPr>
            <p:custDataLst>
              <p:tags r:id="rId3"/>
            </p:custDataLst>
          </p:nvPr>
        </p:nvSpPr>
        <p:spPr>
          <a:xfrm>
            <a:off x="152400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ru-RU" sz="1200" dirty="0">
              <a:solidFill>
                <a:srgbClr val="FFFFFF"/>
              </a:solidFill>
              <a:latin typeface="Arial"/>
              <a:cs typeface="Arial"/>
              <a:sym typeface="+mn-lt"/>
            </a:endParaRPr>
          </a:p>
        </p:txBody>
      </p:sp>
      <p:sp>
        <p:nvSpPr>
          <p:cNvPr id="1082" name="Заголовок 1"/>
          <p:cNvSpPr txBox="1">
            <a:spLocks/>
          </p:cNvSpPr>
          <p:nvPr/>
        </p:nvSpPr>
        <p:spPr>
          <a:xfrm>
            <a:off x="636869" y="509982"/>
            <a:ext cx="9935239" cy="362373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sz="1800" b="0" kern="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Анализ</a:t>
            </a:r>
            <a:r>
              <a:rPr lang="ru-RU" sz="1800" b="0" kern="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b="0" kern="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колебаний корпуса реактора и шахты </a:t>
            </a:r>
            <a:r>
              <a:rPr lang="ru-RU" sz="1800" b="0" kern="0" dirty="0" err="1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внутрикорпусной</a:t>
            </a:r>
            <a:endParaRPr lang="ru-RU" b="0" kern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Равнобедренный треугольник 40"/>
          <p:cNvSpPr/>
          <p:nvPr/>
        </p:nvSpPr>
        <p:spPr>
          <a:xfrm rot="5400000">
            <a:off x="5821831" y="2925554"/>
            <a:ext cx="1722534" cy="211845"/>
          </a:xfrm>
          <a:prstGeom prst="triangle">
            <a:avLst>
              <a:gd name="adj" fmla="val 49453"/>
            </a:avLst>
          </a:prstGeom>
          <a:solidFill>
            <a:schemeClr val="accent1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ru-RU" kern="0">
              <a:solidFill>
                <a:prstClr val="white"/>
              </a:solidFill>
              <a:latin typeface="Calibri"/>
              <a:cs typeface="Arial"/>
            </a:endParaRPr>
          </a:p>
        </p:txBody>
      </p:sp>
      <p:pic>
        <p:nvPicPr>
          <p:cNvPr id="43" name="Рисунок 4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66043" y="4201677"/>
            <a:ext cx="1538694" cy="501715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66043" y="3216456"/>
            <a:ext cx="1463106" cy="406694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77795" y="2271889"/>
            <a:ext cx="1451354" cy="438429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  <p:sp>
        <p:nvSpPr>
          <p:cNvPr id="46" name="Прямоугольник 45"/>
          <p:cNvSpPr/>
          <p:nvPr/>
        </p:nvSpPr>
        <p:spPr>
          <a:xfrm>
            <a:off x="4745705" y="1536424"/>
            <a:ext cx="131638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10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Примеры сигналов</a:t>
            </a:r>
            <a:endParaRPr lang="ru-RU" sz="10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8" name="Rectangle 13"/>
          <p:cNvSpPr>
            <a:spLocks noChangeArrowheads="1"/>
          </p:cNvSpPr>
          <p:nvPr/>
        </p:nvSpPr>
        <p:spPr bwMode="auto">
          <a:xfrm>
            <a:off x="8420789" y="1516821"/>
            <a:ext cx="128574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000" b="0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Схемы расчета</a:t>
            </a:r>
            <a:endParaRPr kumimoji="0" lang="ru-RU" alt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1" name="Равнобедренный треугольник 50"/>
          <p:cNvSpPr/>
          <p:nvPr/>
        </p:nvSpPr>
        <p:spPr>
          <a:xfrm rot="5400000">
            <a:off x="3023683" y="2965149"/>
            <a:ext cx="1722534" cy="211845"/>
          </a:xfrm>
          <a:prstGeom prst="triangle">
            <a:avLst>
              <a:gd name="adj" fmla="val 49453"/>
            </a:avLst>
          </a:prstGeom>
          <a:solidFill>
            <a:schemeClr val="accent1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ru-RU" kern="0">
              <a:solidFill>
                <a:prstClr val="white"/>
              </a:solidFill>
              <a:latin typeface="Calibri"/>
              <a:cs typeface="Arial"/>
            </a:endParaRPr>
          </a:p>
        </p:txBody>
      </p:sp>
      <p:pic>
        <p:nvPicPr>
          <p:cNvPr id="100361" name="Picture 9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0708" y="3488145"/>
            <a:ext cx="1342725" cy="1139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60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0331" y="1611699"/>
            <a:ext cx="1744008" cy="180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339382" y="1908727"/>
            <a:ext cx="2367147" cy="239917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761660" y="4753414"/>
            <a:ext cx="10624396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eaLnBrk="0" fontAlgn="base" hangingPunct="0"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·"/>
            </a:pPr>
            <a:endParaRPr lang="ru-RU" altLang="ru-RU" sz="1200" dirty="0">
              <a:solidFill>
                <a:srgbClr val="0D0D0D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171450" indent="-171450">
              <a:buFont typeface="Symbol" panose="05050102010706020507" pitchFamily="18" charset="2"/>
              <a:buChar char="·"/>
            </a:pPr>
            <a:r>
              <a:rPr lang="ru-RU" altLang="ru-RU" sz="1200" b="1" u="sng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Пути решения</a:t>
            </a:r>
            <a:r>
              <a:rPr lang="en-US" altLang="ru-RU" sz="12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:</a:t>
            </a:r>
            <a:endParaRPr lang="ru-RU" altLang="ru-RU" sz="1200" dirty="0" smtClean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171450" indent="-171450" eaLnBrk="0" fontAlgn="base" hangingPunct="0"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·"/>
            </a:pPr>
            <a:endParaRPr lang="ru-RU" altLang="ru-RU" sz="800" dirty="0">
              <a:solidFill>
                <a:srgbClr val="0D0D0D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171450" indent="-171450">
              <a:buFont typeface="Symbol" panose="05050102010706020507" pitchFamily="18" charset="2"/>
              <a:buChar char="·"/>
            </a:pPr>
            <a:r>
              <a:rPr lang="ru-RU" sz="1200" dirty="0" smtClean="0">
                <a:latin typeface="Arial" panose="020B0604020202020204" pitchFamily="34" charset="0"/>
              </a:rPr>
              <a:t>Современные вычислительные </a:t>
            </a:r>
            <a:r>
              <a:rPr lang="ru-RU" sz="1200" dirty="0">
                <a:latin typeface="Arial" panose="020B0604020202020204" pitchFamily="34" charset="0"/>
              </a:rPr>
              <a:t>мощности позволяют использовать при анализе расчетные характеристики </a:t>
            </a:r>
            <a:r>
              <a:rPr lang="ru-RU" sz="1200" dirty="0" smtClean="0">
                <a:latin typeface="Arial" panose="020B0604020202020204" pitchFamily="34" charset="0"/>
              </a:rPr>
              <a:t>отдельных колебаний </a:t>
            </a:r>
            <a:r>
              <a:rPr lang="ru-RU" sz="1200" dirty="0">
                <a:latin typeface="Arial" panose="020B0604020202020204" pitchFamily="34" charset="0"/>
              </a:rPr>
              <a:t>(реконструкция траектории, визуализация вибрационного процесса)</a:t>
            </a:r>
          </a:p>
          <a:p>
            <a:pPr marL="171450" indent="-171450" eaLnBrk="0" fontAlgn="base" hangingPunct="0"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·"/>
            </a:pPr>
            <a:endParaRPr lang="ru-RU" altLang="ru-RU" sz="700" dirty="0">
              <a:solidFill>
                <a:srgbClr val="0D0D0D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171450" indent="-171450" eaLnBrk="0" fontAlgn="base" hangingPunct="0"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·"/>
            </a:pPr>
            <a:r>
              <a:rPr lang="ru-RU" altLang="ru-RU" sz="1200" dirty="0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Сопоставление сигналов различных систем диагностирования с использованием вычислительных мощностей и дополнительных расчетных схем позволят получить  синергетический </a:t>
            </a:r>
            <a:r>
              <a:rPr lang="ru-RU" altLang="ru-RU" sz="1200" dirty="0" smtClean="0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эффект</a:t>
            </a:r>
          </a:p>
          <a:p>
            <a:pPr marL="171450" indent="-171450" eaLnBrk="0" fontAlgn="base" hangingPunct="0"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·"/>
            </a:pPr>
            <a:endParaRPr lang="ru-RU" sz="1200" dirty="0">
              <a:latin typeface="Arial" panose="020B0604020202020204" pitchFamily="34" charset="0"/>
            </a:endParaRPr>
          </a:p>
        </p:txBody>
      </p:sp>
      <p:pic>
        <p:nvPicPr>
          <p:cNvPr id="52" name="Picture 9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6529" y="3439859"/>
            <a:ext cx="1757018" cy="1490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71351" y="1447796"/>
            <a:ext cx="3125372" cy="3193719"/>
          </a:xfrm>
          <a:prstGeom prst="rect">
            <a:avLst/>
          </a:prstGeom>
        </p:spPr>
      </p:pic>
      <p:sp>
        <p:nvSpPr>
          <p:cNvPr id="23" name="Прямоугольник 22"/>
          <p:cNvSpPr/>
          <p:nvPr/>
        </p:nvSpPr>
        <p:spPr>
          <a:xfrm>
            <a:off x="1344677" y="1061588"/>
            <a:ext cx="128913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10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Источники данных</a:t>
            </a:r>
            <a:endParaRPr lang="ru-RU" sz="1000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5132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Объект 14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726715121"/>
              </p:ext>
            </p:extLst>
          </p:nvPr>
        </p:nvGraphicFramePr>
        <p:xfrm>
          <a:off x="1525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935" name="Слайд think-cell" r:id="rId8" imgW="347" imgH="348" progId="TCLayout.ActiveDocument.1">
                  <p:embed/>
                </p:oleObj>
              </mc:Choice>
              <mc:Fallback>
                <p:oleObj name="Слайд think-cell" r:id="rId8" imgW="347" imgH="348" progId="TCLayout.ActiveDocument.1">
                  <p:embed/>
                  <p:pic>
                    <p:nvPicPr>
                      <p:cNvPr id="15" name="Объект 14" hidden="1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25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Прямоугольник 4" hidden="1"/>
          <p:cNvSpPr/>
          <p:nvPr>
            <p:custDataLst>
              <p:tags r:id="rId3"/>
            </p:custDataLst>
          </p:nvPr>
        </p:nvSpPr>
        <p:spPr>
          <a:xfrm>
            <a:off x="152400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ru-RU" sz="1200" dirty="0">
              <a:solidFill>
                <a:srgbClr val="FFFFFF"/>
              </a:solidFill>
              <a:latin typeface="Arial"/>
              <a:cs typeface="Arial"/>
              <a:sym typeface="+mn-lt"/>
            </a:endParaRPr>
          </a:p>
        </p:txBody>
      </p:sp>
      <p:sp>
        <p:nvSpPr>
          <p:cNvPr id="1082" name="Заголовок 1"/>
          <p:cNvSpPr txBox="1">
            <a:spLocks/>
          </p:cNvSpPr>
          <p:nvPr/>
        </p:nvSpPr>
        <p:spPr>
          <a:xfrm>
            <a:off x="636869" y="509982"/>
            <a:ext cx="9935239" cy="362373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sz="1800" b="0" kern="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Визуализация </a:t>
            </a:r>
            <a:r>
              <a:rPr lang="ru-RU" sz="1800" b="0" kern="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колебаний корпуса реактора и шахты </a:t>
            </a:r>
            <a:r>
              <a:rPr lang="ru-RU" sz="1800" b="0" kern="0" dirty="0" err="1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внутрикорпусной</a:t>
            </a:r>
            <a:r>
              <a:rPr lang="ru-RU" sz="1800" b="0" kern="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ru-RU" b="0" kern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13"/>
          <p:cNvSpPr>
            <a:spLocks noChangeArrowheads="1"/>
          </p:cNvSpPr>
          <p:nvPr/>
        </p:nvSpPr>
        <p:spPr bwMode="auto">
          <a:xfrm>
            <a:off x="4263236" y="6225560"/>
            <a:ext cx="345512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000" b="0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Визуализация колебаний корпуса реактора и шахты,</a:t>
            </a:r>
            <a:r>
              <a:rPr kumimoji="0" lang="ru-RU" altLang="ru-RU" sz="1000" b="0" i="0" u="none" strike="noStrike" cap="none" normalizeH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сопоставление с сигналами датчиков СОСП</a:t>
            </a:r>
            <a:r>
              <a:rPr kumimoji="0" lang="ru-RU" altLang="ru-RU" sz="1000" b="0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ru-RU" alt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(</a:t>
            </a:r>
            <a:r>
              <a:rPr kumimoji="0" lang="ru-RU" altLang="ru-RU" sz="1000" b="0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видео</a:t>
            </a:r>
            <a:r>
              <a:rPr kumimoji="0" lang="ru-RU" alt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)</a:t>
            </a:r>
            <a:endParaRPr kumimoji="0" lang="ru-RU" alt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" name="movie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962791" y="1162769"/>
            <a:ext cx="8056011" cy="4617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41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4341" y="1090614"/>
            <a:ext cx="2554970" cy="265958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33961" y="1514681"/>
            <a:ext cx="5274724" cy="322752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79909" y="2221751"/>
            <a:ext cx="4646005" cy="317338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graphicFrame>
        <p:nvGraphicFramePr>
          <p:cNvPr id="15" name="Объект 14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726715121"/>
              </p:ext>
            </p:extLst>
          </p:nvPr>
        </p:nvGraphicFramePr>
        <p:xfrm>
          <a:off x="1525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388" name="Слайд think-cell" r:id="rId9" imgW="347" imgH="348" progId="TCLayout.ActiveDocument.1">
                  <p:embed/>
                </p:oleObj>
              </mc:Choice>
              <mc:Fallback>
                <p:oleObj name="Слайд think-cell" r:id="rId9" imgW="347" imgH="348" progId="TCLayout.ActiveDocument.1">
                  <p:embed/>
                  <p:pic>
                    <p:nvPicPr>
                      <p:cNvPr id="15" name="Объект 14" hidden="1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25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Прямоугольник 4" hidden="1"/>
          <p:cNvSpPr/>
          <p:nvPr>
            <p:custDataLst>
              <p:tags r:id="rId3"/>
            </p:custDataLst>
          </p:nvPr>
        </p:nvSpPr>
        <p:spPr>
          <a:xfrm>
            <a:off x="152400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ru-RU" sz="1200" dirty="0">
              <a:solidFill>
                <a:srgbClr val="FFFFFF"/>
              </a:solidFill>
              <a:latin typeface="Arial"/>
              <a:cs typeface="Arial"/>
              <a:sym typeface="+mn-lt"/>
            </a:endParaRPr>
          </a:p>
        </p:txBody>
      </p:sp>
      <p:sp>
        <p:nvSpPr>
          <p:cNvPr id="1082" name="Заголовок 1"/>
          <p:cNvSpPr txBox="1">
            <a:spLocks/>
          </p:cNvSpPr>
          <p:nvPr/>
        </p:nvSpPr>
        <p:spPr>
          <a:xfrm>
            <a:off x="636869" y="509982"/>
            <a:ext cx="9935239" cy="362373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sz="1800" b="0" kern="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Расчет параметров вибрации ВКУ и РУ</a:t>
            </a:r>
            <a:endParaRPr lang="ru-RU" sz="1800" b="0" kern="0" dirty="0" smtClean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6" name="Прямая соединительная линия 35">
            <a:hlinkClick r:id="rId11" action="ppaction://hlinkfile"/>
          </p:cNvPr>
          <p:cNvCxnSpPr/>
          <p:nvPr/>
        </p:nvCxnSpPr>
        <p:spPr>
          <a:xfrm>
            <a:off x="636869" y="5574990"/>
            <a:ext cx="1022103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3"/>
          <p:cNvSpPr>
            <a:spLocks noChangeArrowheads="1"/>
          </p:cNvSpPr>
          <p:nvPr/>
        </p:nvSpPr>
        <p:spPr bwMode="auto">
          <a:xfrm>
            <a:off x="3524786" y="4867443"/>
            <a:ext cx="3455123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000" b="0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Пример расчета </a:t>
            </a:r>
            <a:r>
              <a:rPr kumimoji="0" lang="ru-RU" altLang="ru-RU" sz="1000" b="0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статистики посещений в плоскости</a:t>
            </a:r>
            <a:endParaRPr kumimoji="0" lang="ru-RU" alt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62398" y="5673938"/>
            <a:ext cx="1103126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14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Синергетический эффект достигается за счет обработки и совместного анализа сигналов при помощи специального ПО, позволяющего регистрировать важные диагностические признаки (азимутальное распределение колебаний, статистика посещений, ответные колебания корпуса реактора в зависимости от закрепления шахты и т.д.).</a:t>
            </a:r>
          </a:p>
        </p:txBody>
      </p:sp>
    </p:spTree>
    <p:extLst>
      <p:ext uri="{BB962C8B-B14F-4D97-AF65-F5344CB8AC3E}">
        <p14:creationId xmlns:p14="http://schemas.microsoft.com/office/powerpoint/2010/main" val="806033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6246" y="939597"/>
            <a:ext cx="2188555" cy="227816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99089" y="1225371"/>
            <a:ext cx="4896891" cy="299633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42037" y="2093095"/>
            <a:ext cx="3802690" cy="259737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graphicFrame>
        <p:nvGraphicFramePr>
          <p:cNvPr id="15" name="Объект 14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726715121"/>
              </p:ext>
            </p:extLst>
          </p:nvPr>
        </p:nvGraphicFramePr>
        <p:xfrm>
          <a:off x="1525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30" name="Слайд think-cell" r:id="rId9" imgW="347" imgH="348" progId="TCLayout.ActiveDocument.1">
                  <p:embed/>
                </p:oleObj>
              </mc:Choice>
              <mc:Fallback>
                <p:oleObj name="Слайд think-cell" r:id="rId9" imgW="347" imgH="348" progId="TCLayout.ActiveDocument.1">
                  <p:embed/>
                  <p:pic>
                    <p:nvPicPr>
                      <p:cNvPr id="15" name="Объект 14" hidden="1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25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Прямоугольник 4" hidden="1"/>
          <p:cNvSpPr/>
          <p:nvPr>
            <p:custDataLst>
              <p:tags r:id="rId3"/>
            </p:custDataLst>
          </p:nvPr>
        </p:nvSpPr>
        <p:spPr>
          <a:xfrm>
            <a:off x="152400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ru-RU" sz="1200" dirty="0">
              <a:solidFill>
                <a:srgbClr val="FFFFFF"/>
              </a:solidFill>
              <a:latin typeface="Arial"/>
              <a:cs typeface="Arial"/>
              <a:sym typeface="+mn-lt"/>
            </a:endParaRPr>
          </a:p>
        </p:txBody>
      </p:sp>
      <p:sp>
        <p:nvSpPr>
          <p:cNvPr id="1082" name="Заголовок 1"/>
          <p:cNvSpPr txBox="1">
            <a:spLocks/>
          </p:cNvSpPr>
          <p:nvPr/>
        </p:nvSpPr>
        <p:spPr>
          <a:xfrm>
            <a:off x="636869" y="509982"/>
            <a:ext cx="9935239" cy="362373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sz="1800" b="0" kern="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Расчет параметров вибрации ВКУ и РУ</a:t>
            </a:r>
            <a:endParaRPr lang="ru-RU" sz="1800" b="0" kern="0" dirty="0" smtClean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3"/>
          <p:cNvSpPr>
            <a:spLocks noChangeArrowheads="1"/>
          </p:cNvSpPr>
          <p:nvPr/>
        </p:nvSpPr>
        <p:spPr bwMode="auto">
          <a:xfrm>
            <a:off x="462399" y="4813357"/>
            <a:ext cx="11923363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2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Технический    </a:t>
            </a:r>
            <a:r>
              <a:rPr lang="en-US" altLang="ru-RU" sz="1200" dirty="0" smtClean="0">
                <a:solidFill>
                  <a:srgbClr val="000000"/>
                </a:solidFill>
                <a:latin typeface="Arial" panose="020B0604020202020204" pitchFamily="34" charset="0"/>
              </a:rPr>
              <a:t>- </a:t>
            </a:r>
            <a:r>
              <a:rPr lang="ru-RU" altLang="ru-RU" sz="1200" dirty="0">
                <a:solidFill>
                  <a:srgbClr val="000000"/>
                </a:solidFill>
                <a:latin typeface="Arial" panose="020B0604020202020204" pitchFamily="34" charset="0"/>
              </a:rPr>
              <a:t>своевременное выполнение компенсирующих мероприятий при выявлении аномального вибрационного состояния</a:t>
            </a:r>
            <a:r>
              <a:rPr lang="ru-RU" altLang="ru-RU" sz="1200" dirty="0" smtClean="0">
                <a:solidFill>
                  <a:srgbClr val="000000"/>
                </a:solidFill>
                <a:latin typeface="Arial" panose="020B0604020202020204" pitchFamily="34" charset="0"/>
              </a:rPr>
              <a:t>,</a:t>
            </a:r>
            <a:r>
              <a:rPr lang="ru-RU" altLang="ru-RU" sz="1200" dirty="0">
                <a:solidFill>
                  <a:srgbClr val="000000"/>
                </a:solidFill>
                <a:latin typeface="Arial" panose="020B0604020202020204" pitchFamily="34" charset="0"/>
              </a:rPr>
              <a:t> снижения </a:t>
            </a:r>
            <a:r>
              <a:rPr lang="ru-RU" altLang="ru-RU" sz="1200" dirty="0" smtClean="0">
                <a:solidFill>
                  <a:srgbClr val="000000"/>
                </a:solidFill>
                <a:latin typeface="Arial" panose="020B0604020202020204" pitchFamily="34" charset="0"/>
              </a:rPr>
              <a:t>жесткости</a:t>
            </a:r>
            <a:endParaRPr lang="ru-RU" altLang="ru-RU" sz="12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2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altLang="ru-RU" sz="12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эффект</a:t>
            </a:r>
            <a:r>
              <a:rPr lang="en-US" altLang="ru-RU" sz="12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:	</a:t>
            </a:r>
            <a:r>
              <a:rPr lang="ru-RU" altLang="ru-RU" sz="12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altLang="ru-RU" sz="1200" dirty="0" smtClean="0">
                <a:solidFill>
                  <a:srgbClr val="000000"/>
                </a:solidFill>
                <a:latin typeface="Arial" panose="020B0604020202020204" pitchFamily="34" charset="0"/>
              </a:rPr>
              <a:t>    фиксации </a:t>
            </a:r>
            <a:r>
              <a:rPr lang="ru-RU" altLang="ru-RU" sz="1200" dirty="0">
                <a:solidFill>
                  <a:srgbClr val="000000"/>
                </a:solidFill>
                <a:latin typeface="Arial" panose="020B0604020202020204" pitchFamily="34" charset="0"/>
              </a:rPr>
              <a:t>оборудования РУ</a:t>
            </a:r>
            <a:r>
              <a:rPr lang="en-US" altLang="ru-RU" sz="1200" dirty="0">
                <a:solidFill>
                  <a:srgbClr val="000000"/>
                </a:solidFill>
                <a:latin typeface="Arial" panose="020B0604020202020204" pitchFamily="34" charset="0"/>
              </a:rPr>
              <a:t>;</a:t>
            </a:r>
            <a:endParaRPr lang="ru-RU" altLang="ru-RU" sz="12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200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  <a:r>
              <a:rPr lang="ru-RU" altLang="ru-RU" sz="1200" dirty="0" smtClean="0">
                <a:solidFill>
                  <a:srgbClr val="000000"/>
                </a:solidFill>
                <a:latin typeface="Arial" panose="020B0604020202020204" pitchFamily="34" charset="0"/>
              </a:rPr>
              <a:t>   - </a:t>
            </a:r>
            <a:r>
              <a:rPr lang="ru-RU" altLang="ru-RU" sz="1200" dirty="0">
                <a:solidFill>
                  <a:srgbClr val="000000"/>
                </a:solidFill>
                <a:latin typeface="Arial" panose="020B0604020202020204" pitchFamily="34" charset="0"/>
              </a:rPr>
              <a:t>визуализация </a:t>
            </a:r>
            <a:r>
              <a:rPr lang="ru-RU" altLang="ru-RU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характеристик колебаний и алгоритмов их расчета, отсутствующая в системах диагностирования и в АСУТП</a:t>
            </a:r>
            <a:r>
              <a:rPr lang="en-US" altLang="ru-RU" sz="12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ru-RU" altLang="ru-RU" sz="1200" dirty="0" smtClean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sz="12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2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Экономический</a:t>
            </a:r>
            <a:r>
              <a:rPr lang="en-US" altLang="ru-RU" sz="12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  </a:t>
            </a:r>
            <a:r>
              <a:rPr lang="en-US" altLang="ru-RU" sz="1200" dirty="0">
                <a:latin typeface="Arial" panose="020B0604020202020204" pitchFamily="34" charset="0"/>
                <a:ea typeface="Times New Roman" panose="02020603050405020304" pitchFamily="18" charset="0"/>
              </a:rPr>
              <a:t>- </a:t>
            </a:r>
            <a:r>
              <a:rPr lang="ru-RU" altLang="ru-RU" sz="1200" dirty="0">
                <a:latin typeface="Arial" panose="020B0604020202020204" pitchFamily="34" charset="0"/>
                <a:ea typeface="Times New Roman" panose="02020603050405020304" pitchFamily="18" charset="0"/>
              </a:rPr>
              <a:t>сокращение затрат на выявление причин изменений </a:t>
            </a:r>
            <a:r>
              <a:rPr lang="ru-RU" altLang="ru-RU" sz="1200" dirty="0" err="1" smtClean="0">
                <a:latin typeface="Arial" panose="020B0604020202020204" pitchFamily="34" charset="0"/>
                <a:ea typeface="Times New Roman" panose="02020603050405020304" pitchFamily="18" charset="0"/>
              </a:rPr>
              <a:t>вибросостояния</a:t>
            </a:r>
            <a:r>
              <a:rPr lang="en-US" altLang="ru-RU" sz="12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;</a:t>
            </a:r>
            <a:endParaRPr lang="ru-RU" altLang="ru-RU" sz="1200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2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эффект</a:t>
            </a:r>
            <a:r>
              <a:rPr lang="en-US" altLang="ru-RU" sz="12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:	</a:t>
            </a:r>
            <a:r>
              <a:rPr lang="ru-RU" altLang="ru-RU" sz="12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  -</a:t>
            </a:r>
            <a:r>
              <a:rPr lang="en-US" altLang="ru-RU" sz="12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altLang="ru-RU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снижение вероятности потерь от незапланированных отказов и простоев энергоблоков</a:t>
            </a:r>
            <a:r>
              <a:rPr lang="en-US" altLang="ru-RU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ru-RU" altLang="ru-RU" sz="12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sz="1200" dirty="0" smtClean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2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Результаты</a:t>
            </a:r>
            <a:r>
              <a:rPr lang="en-US" altLang="ru-RU" sz="12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: </a:t>
            </a:r>
            <a:r>
              <a:rPr lang="ru-RU" altLang="ru-RU" sz="1200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  <a:r>
              <a:rPr lang="ru-RU" altLang="ru-RU" sz="1200" dirty="0" smtClean="0">
                <a:solidFill>
                  <a:srgbClr val="000000"/>
                </a:solidFill>
                <a:latin typeface="Arial" panose="020B0604020202020204" pitchFamily="34" charset="0"/>
              </a:rPr>
              <a:t>   - </a:t>
            </a:r>
            <a:r>
              <a:rPr lang="ru-RU" altLang="ru-RU" sz="1200" dirty="0">
                <a:solidFill>
                  <a:srgbClr val="000000"/>
                </a:solidFill>
                <a:latin typeface="Arial" panose="020B0604020202020204" pitchFamily="34" charset="0"/>
              </a:rPr>
              <a:t>повышение качества анализа вибрационного состояния РУ и ВКУ, наблюдение за изменениями состояния узлов их фиксации</a:t>
            </a:r>
            <a:r>
              <a:rPr lang="en-US" altLang="ru-RU" sz="1200" dirty="0">
                <a:solidFill>
                  <a:srgbClr val="000000"/>
                </a:solidFill>
                <a:latin typeface="Arial" panose="020B0604020202020204" pitchFamily="34" charset="0"/>
              </a:rPr>
              <a:t>;</a:t>
            </a:r>
            <a:endParaRPr lang="ru-RU" altLang="ru-RU" sz="12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200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  <a:r>
              <a:rPr lang="ru-RU" altLang="ru-RU" sz="1200" dirty="0" smtClean="0">
                <a:solidFill>
                  <a:srgbClr val="000000"/>
                </a:solidFill>
                <a:latin typeface="Arial" panose="020B0604020202020204" pitchFamily="34" charset="0"/>
              </a:rPr>
              <a:t>   - </a:t>
            </a:r>
            <a:r>
              <a:rPr lang="ru-RU" altLang="ru-RU" sz="1200" dirty="0">
                <a:solidFill>
                  <a:srgbClr val="000000"/>
                </a:solidFill>
                <a:latin typeface="Arial" panose="020B0604020202020204" pitchFamily="34" charset="0"/>
              </a:rPr>
              <a:t>снижение рисков повреждения ВКУ и топливной матрицы</a:t>
            </a:r>
            <a:r>
              <a:rPr lang="en-US" altLang="ru-RU" sz="1200" dirty="0">
                <a:solidFill>
                  <a:srgbClr val="000000"/>
                </a:solidFill>
                <a:latin typeface="Arial" panose="020B0604020202020204" pitchFamily="34" charset="0"/>
              </a:rPr>
              <a:t>;</a:t>
            </a:r>
            <a:endParaRPr lang="ru-RU" altLang="ru-RU" sz="12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ru-RU" altLang="ru-RU" sz="1200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  <a:r>
              <a:rPr lang="ru-RU" altLang="ru-RU" sz="1200" dirty="0" smtClean="0">
                <a:solidFill>
                  <a:srgbClr val="000000"/>
                </a:solidFill>
                <a:latin typeface="Arial" panose="020B0604020202020204" pitchFamily="34" charset="0"/>
              </a:rPr>
              <a:t>   - </a:t>
            </a:r>
            <a:r>
              <a:rPr lang="ru-RU" altLang="ru-RU" sz="1200" dirty="0">
                <a:solidFill>
                  <a:srgbClr val="000000"/>
                </a:solidFill>
                <a:latin typeface="Arial" panose="020B0604020202020204" pitchFamily="34" charset="0"/>
              </a:rPr>
              <a:t>новый подход для интерпретации и наблюдения вибрации РУ и ВКУ.</a:t>
            </a:r>
            <a:r>
              <a:rPr lang="ru-RU" altLang="ru-RU" sz="11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</a:p>
        </p:txBody>
      </p:sp>
      <p:cxnSp>
        <p:nvCxnSpPr>
          <p:cNvPr id="36" name="Прямая соединительная линия 35">
            <a:hlinkClick r:id="rId11" action="ppaction://hlinkfile"/>
          </p:cNvPr>
          <p:cNvCxnSpPr/>
          <p:nvPr/>
        </p:nvCxnSpPr>
        <p:spPr>
          <a:xfrm>
            <a:off x="636869" y="4811059"/>
            <a:ext cx="1022103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3"/>
          <p:cNvSpPr>
            <a:spLocks noChangeArrowheads="1"/>
          </p:cNvSpPr>
          <p:nvPr/>
        </p:nvSpPr>
        <p:spPr bwMode="auto">
          <a:xfrm>
            <a:off x="3276110" y="4332975"/>
            <a:ext cx="3455123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000" b="0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Пример расчета </a:t>
            </a:r>
            <a:r>
              <a:rPr kumimoji="0" lang="ru-RU" altLang="ru-RU" sz="1000" b="0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статистики посещений в плоскости</a:t>
            </a:r>
            <a:endParaRPr kumimoji="0" lang="ru-RU" alt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6174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6398" y="760618"/>
            <a:ext cx="10197296" cy="6053816"/>
          </a:xfrm>
          <a:prstGeom prst="rect">
            <a:avLst/>
          </a:prstGeom>
        </p:spPr>
      </p:pic>
      <p:graphicFrame>
        <p:nvGraphicFramePr>
          <p:cNvPr id="15" name="Объект 14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726715121"/>
              </p:ext>
            </p:extLst>
          </p:nvPr>
        </p:nvGraphicFramePr>
        <p:xfrm>
          <a:off x="1525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477" name="Слайд think-cell" r:id="rId7" imgW="347" imgH="348" progId="TCLayout.ActiveDocument.1">
                  <p:embed/>
                </p:oleObj>
              </mc:Choice>
              <mc:Fallback>
                <p:oleObj name="Слайд think-cell" r:id="rId7" imgW="347" imgH="348" progId="TCLayout.ActiveDocument.1">
                  <p:embed/>
                  <p:pic>
                    <p:nvPicPr>
                      <p:cNvPr id="15" name="Объект 14" hidden="1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25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Прямоугольник 4" hidden="1"/>
          <p:cNvSpPr/>
          <p:nvPr>
            <p:custDataLst>
              <p:tags r:id="rId3"/>
            </p:custDataLst>
          </p:nvPr>
        </p:nvSpPr>
        <p:spPr>
          <a:xfrm>
            <a:off x="152400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ru-RU" sz="1200" dirty="0">
              <a:solidFill>
                <a:srgbClr val="FFFFFF"/>
              </a:solidFill>
              <a:latin typeface="Arial"/>
              <a:cs typeface="Arial"/>
              <a:sym typeface="+mn-lt"/>
            </a:endParaRPr>
          </a:p>
        </p:txBody>
      </p:sp>
      <p:sp>
        <p:nvSpPr>
          <p:cNvPr id="1082" name="Заголовок 1"/>
          <p:cNvSpPr txBox="1">
            <a:spLocks/>
          </p:cNvSpPr>
          <p:nvPr/>
        </p:nvSpPr>
        <p:spPr>
          <a:xfrm>
            <a:off x="636869" y="509982"/>
            <a:ext cx="9935239" cy="362373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sz="1800" b="0" kern="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Техническое диагностирование по ГОСТ 27518</a:t>
            </a:r>
            <a:endParaRPr lang="ru-RU" sz="1800" b="0" kern="0" dirty="0" smtClean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596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6HGshqubM6hKmMi2pdIv5w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Yd_vHko.ClwoPFnSUzzBg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Yd_vHko.ClwoPFnSUzzBg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Yd_vHko.ClwoPFnSUzzBg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Yd_vHko.ClwoPFnSUzzBg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Yd_vHko.ClwoPFnSUzzBg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Yd_vHko.ClwoPFnSUzzBg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Yd_vHko.ClwoPFnSUzzBg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Yd_vHko.ClwoPFnSUzzB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26_b-default">
  <a:themeElements>
    <a:clrScheme name="b-default 7">
      <a:dk1>
        <a:srgbClr val="414142"/>
      </a:dk1>
      <a:lt1>
        <a:srgbClr val="FFFFFF"/>
      </a:lt1>
      <a:dk2>
        <a:srgbClr val="003274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b-defaul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-defaul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6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7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итульный слайд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16x9_white_template" id="{815E4B3B-8E01-5242-B9F1-F7029D6381FB}" vid="{541B8C7B-4633-2E45-B746-A05B8E1543F8}"/>
    </a:ext>
  </a:extLst>
</a:theme>
</file>

<file path=ppt/theme/theme3.xml><?xml version="1.0" encoding="utf-8"?>
<a:theme xmlns:a="http://schemas.openxmlformats.org/drawingml/2006/main" name="Текст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16x9_white_template" id="{815E4B3B-8E01-5242-B9F1-F7029D6381FB}" vid="{7389C019-FE70-D24D-871A-DAD941594136}"/>
    </a:ext>
  </a:extLst>
</a:theme>
</file>

<file path=ppt/theme/theme4.xml><?xml version="1.0" encoding="utf-8"?>
<a:theme xmlns:a="http://schemas.openxmlformats.org/drawingml/2006/main" name="1_RosAtom2">
  <a:themeElements>
    <a:clrScheme name="b-default 7">
      <a:dk1>
        <a:srgbClr val="414142"/>
      </a:dk1>
      <a:lt1>
        <a:srgbClr val="FFFFFF"/>
      </a:lt1>
      <a:dk2>
        <a:srgbClr val="003274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b-defaul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-defaul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6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7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Титульный слайд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0" id="{6DEC93EF-9E65-AE4D-AF29-577CCE25C2BA}" vid="{2EC9C681-5FC3-6646-9972-1309E8B19FA2}"/>
    </a:ext>
  </a:extLst>
</a:theme>
</file>

<file path=ppt/theme/theme6.xml><?xml version="1.0" encoding="utf-8"?>
<a:theme xmlns:a="http://schemas.openxmlformats.org/drawingml/2006/main" name="Текст картинка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b-default">
  <a:themeElements>
    <a:clrScheme name="b-default 7">
      <a:dk1>
        <a:srgbClr val="414142"/>
      </a:dk1>
      <a:lt1>
        <a:srgbClr val="FFFFFF"/>
      </a:lt1>
      <a:dk2>
        <a:srgbClr val="003274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b-defaul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-defaul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6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7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_b-default">
  <a:themeElements>
    <a:clrScheme name="b-default 7">
      <a:dk1>
        <a:srgbClr val="414142"/>
      </a:dk1>
      <a:lt1>
        <a:srgbClr val="FFFFFF"/>
      </a:lt1>
      <a:dk2>
        <a:srgbClr val="003274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b-defaul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-defaul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6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7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4_Текст картинка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148256</TotalTime>
  <Words>781</Words>
  <Application>Microsoft Office PowerPoint</Application>
  <PresentationFormat>Широкоэкранный</PresentationFormat>
  <Paragraphs>107</Paragraphs>
  <Slides>12</Slides>
  <Notes>9</Notes>
  <HiddenSlides>0</HiddenSlides>
  <MMClips>1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9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29" baseType="lpstr">
      <vt:lpstr>Arial</vt:lpstr>
      <vt:lpstr>Calibri</vt:lpstr>
      <vt:lpstr>Calibri Light</vt:lpstr>
      <vt:lpstr>Rosatom Light</vt:lpstr>
      <vt:lpstr>Symbol</vt:lpstr>
      <vt:lpstr>Times New Roman</vt:lpstr>
      <vt:lpstr>Verdana</vt:lpstr>
      <vt:lpstr>26_b-default</vt:lpstr>
      <vt:lpstr>Титульный слайд</vt:lpstr>
      <vt:lpstr>Текст</vt:lpstr>
      <vt:lpstr>1_RosAtom2</vt:lpstr>
      <vt:lpstr>1_Титульный слайд</vt:lpstr>
      <vt:lpstr>Текст картинка</vt:lpstr>
      <vt:lpstr>b-default</vt:lpstr>
      <vt:lpstr>1_b-default</vt:lpstr>
      <vt:lpstr>4_Текст картинка</vt:lpstr>
      <vt:lpstr>Слайд think-cell</vt:lpstr>
      <vt:lpstr>Практические способы анализа динамических систем при помощи реконструкции траектории колебаний оборудования </vt:lpstr>
      <vt:lpstr>Презентация PowerPoint</vt:lpstr>
      <vt:lpstr>Направления развития систем диагностирования на АЭС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Разработка концепции ЕКСДО</dc:title>
  <dc:creator>Кир</dc:creator>
  <cp:lastModifiedBy>Аксенов Кирилл Валерьевич</cp:lastModifiedBy>
  <cp:revision>933</cp:revision>
  <cp:lastPrinted>2021-09-28T11:30:23Z</cp:lastPrinted>
  <dcterms:created xsi:type="dcterms:W3CDTF">2021-06-24T06:19:27Z</dcterms:created>
  <dcterms:modified xsi:type="dcterms:W3CDTF">2022-10-20T08:48:57Z</dcterms:modified>
</cp:coreProperties>
</file>